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2" r:id="rId2"/>
    <p:sldId id="271" r:id="rId3"/>
    <p:sldId id="270" r:id="rId4"/>
    <p:sldId id="268" r:id="rId5"/>
    <p:sldId id="269" r:id="rId6"/>
    <p:sldId id="267" r:id="rId7"/>
    <p:sldId id="266" r:id="rId8"/>
    <p:sldId id="273" r:id="rId9"/>
    <p:sldId id="265" r:id="rId10"/>
    <p:sldId id="264" r:id="rId11"/>
    <p:sldId id="274" r:id="rId12"/>
    <p:sldId id="275" r:id="rId13"/>
    <p:sldId id="278" r:id="rId14"/>
    <p:sldId id="276" r:id="rId15"/>
    <p:sldId id="261" r:id="rId16"/>
    <p:sldId id="277" r:id="rId17"/>
    <p:sldId id="263" r:id="rId18"/>
    <p:sldId id="280" r:id="rId19"/>
    <p:sldId id="259" r:id="rId20"/>
    <p:sldId id="279" r:id="rId21"/>
    <p:sldId id="262" r:id="rId22"/>
    <p:sldId id="256" r:id="rId23"/>
  </p:sldIdLst>
  <p:sldSz cx="9144000" cy="5149850"/>
  <p:notesSz cx="9144000" cy="51498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p:cViewPr varScale="1">
        <p:scale>
          <a:sx n="104" d="100"/>
          <a:sy n="104" d="100"/>
        </p:scale>
        <p:origin x="65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605D8-DCBB-4BCF-AC43-3AFD3F2DEA0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C87990-E6E9-4E5B-99CD-B84AFD4ED7E1}">
      <dgm:prSet/>
      <dgm:spPr/>
      <dgm:t>
        <a:bodyPr/>
        <a:lstStyle/>
        <a:p>
          <a:pPr>
            <a:lnSpc>
              <a:spcPct val="100000"/>
            </a:lnSpc>
            <a:defRPr b="1"/>
          </a:pPr>
          <a:r>
            <a:rPr lang="en-US" b="0" dirty="0"/>
            <a:t>Source</a:t>
          </a:r>
          <a:endParaRPr lang="en-US" b="0" dirty="0">
            <a:latin typeface="Aptos Display" panose="020F0302020204030204"/>
          </a:endParaRPr>
        </a:p>
      </dgm:t>
    </dgm:pt>
    <dgm:pt modelId="{3B0F8C3E-4949-49DB-AA0E-AD2B0D3946B1}" type="parTrans" cxnId="{8E341A9B-1CBC-400A-B5F4-D661A127E63D}">
      <dgm:prSet/>
      <dgm:spPr/>
      <dgm:t>
        <a:bodyPr/>
        <a:lstStyle/>
        <a:p>
          <a:endParaRPr lang="en-US"/>
        </a:p>
      </dgm:t>
    </dgm:pt>
    <dgm:pt modelId="{8CD922EA-C9EE-4912-9A63-933D9330A6C2}" type="sibTrans" cxnId="{8E341A9B-1CBC-400A-B5F4-D661A127E63D}">
      <dgm:prSet/>
      <dgm:spPr/>
      <dgm:t>
        <a:bodyPr/>
        <a:lstStyle/>
        <a:p>
          <a:endParaRPr lang="en-US"/>
        </a:p>
      </dgm:t>
    </dgm:pt>
    <dgm:pt modelId="{EE784703-6523-462D-9D95-BF014588CD35}">
      <dgm:prSet/>
      <dgm:spPr/>
      <dgm:t>
        <a:bodyPr/>
        <a:lstStyle/>
        <a:p>
          <a:pPr>
            <a:lnSpc>
              <a:spcPct val="100000"/>
            </a:lnSpc>
            <a:defRPr b="1"/>
          </a:pPr>
          <a:r>
            <a:rPr lang="en-US" b="0" dirty="0">
              <a:latin typeface="Aptos Display" panose="020F0302020204030204"/>
            </a:rPr>
            <a:t>Data Timeline</a:t>
          </a:r>
        </a:p>
      </dgm:t>
    </dgm:pt>
    <dgm:pt modelId="{3BED7685-1F34-4867-A3C3-C71B7153CFA8}" type="parTrans" cxnId="{D8CABF36-C230-457B-A0CF-EC2CFB39B3A6}">
      <dgm:prSet/>
      <dgm:spPr/>
      <dgm:t>
        <a:bodyPr/>
        <a:lstStyle/>
        <a:p>
          <a:endParaRPr lang="en-US"/>
        </a:p>
      </dgm:t>
    </dgm:pt>
    <dgm:pt modelId="{EAF41C46-226D-45E3-8CDF-B75FA81D22A4}" type="sibTrans" cxnId="{D8CABF36-C230-457B-A0CF-EC2CFB39B3A6}">
      <dgm:prSet/>
      <dgm:spPr/>
      <dgm:t>
        <a:bodyPr/>
        <a:lstStyle/>
        <a:p>
          <a:endParaRPr lang="en-US"/>
        </a:p>
      </dgm:t>
    </dgm:pt>
    <dgm:pt modelId="{F78675C7-A801-4968-A5EB-661F556D86CA}">
      <dgm:prSet/>
      <dgm:spPr/>
      <dgm:t>
        <a:bodyPr/>
        <a:lstStyle/>
        <a:p>
          <a:pPr>
            <a:lnSpc>
              <a:spcPct val="100000"/>
            </a:lnSpc>
          </a:pPr>
          <a:r>
            <a:rPr lang="en-US" b="0" dirty="0"/>
            <a:t>With</a:t>
          </a:r>
          <a:r>
            <a:rPr lang="en-US" b="1" dirty="0"/>
            <a:t> 140 observations </a:t>
          </a:r>
          <a:r>
            <a:rPr lang="en-US" dirty="0"/>
            <a:t>and </a:t>
          </a:r>
          <a:r>
            <a:rPr lang="en-US" b="1" dirty="0"/>
            <a:t>17 variables</a:t>
          </a:r>
          <a:r>
            <a:rPr lang="en-US" dirty="0"/>
            <a:t>, our dataset offers a snapshot view for analysis, encompassing various economic dynamics.</a:t>
          </a:r>
        </a:p>
      </dgm:t>
    </dgm:pt>
    <dgm:pt modelId="{8363DE1F-CAF6-47DA-8692-727AD2176566}" type="parTrans" cxnId="{8A7456FE-3DBC-46D6-B51F-A93C9FB8EE66}">
      <dgm:prSet/>
      <dgm:spPr/>
      <dgm:t>
        <a:bodyPr/>
        <a:lstStyle/>
        <a:p>
          <a:endParaRPr lang="en-US"/>
        </a:p>
      </dgm:t>
    </dgm:pt>
    <dgm:pt modelId="{9184696C-FE28-4D7A-8AEE-D851E1CCC7E1}" type="sibTrans" cxnId="{8A7456FE-3DBC-46D6-B51F-A93C9FB8EE66}">
      <dgm:prSet/>
      <dgm:spPr/>
      <dgm:t>
        <a:bodyPr/>
        <a:lstStyle/>
        <a:p>
          <a:endParaRPr lang="en-US"/>
        </a:p>
      </dgm:t>
    </dgm:pt>
    <dgm:pt modelId="{73759CBA-9ABC-414E-AA5A-5423CB8489BA}">
      <dgm:prSet phldr="0"/>
      <dgm:spPr/>
      <dgm:t>
        <a:bodyPr/>
        <a:lstStyle/>
        <a:p>
          <a:pPr>
            <a:lnSpc>
              <a:spcPct val="100000"/>
            </a:lnSpc>
          </a:pPr>
          <a:r>
            <a:rPr lang="en-US" b="0" dirty="0"/>
            <a:t>Our dataset was collected through reputed publicly available and trusted sources.</a:t>
          </a:r>
          <a:endParaRPr lang="en-US" dirty="0"/>
        </a:p>
      </dgm:t>
    </dgm:pt>
    <dgm:pt modelId="{E965F551-FFFA-4081-A1D3-5AD7BCE76CED}" type="parTrans" cxnId="{27FDAEFA-C1F2-4BB0-8B72-BFAD95A3F052}">
      <dgm:prSet/>
      <dgm:spPr/>
      <dgm:t>
        <a:bodyPr/>
        <a:lstStyle/>
        <a:p>
          <a:endParaRPr lang="en-US"/>
        </a:p>
      </dgm:t>
    </dgm:pt>
    <dgm:pt modelId="{A2802BBF-DF92-4217-B011-1FD7F598B019}" type="sibTrans" cxnId="{27FDAEFA-C1F2-4BB0-8B72-BFAD95A3F052}">
      <dgm:prSet/>
      <dgm:spPr/>
      <dgm:t>
        <a:bodyPr/>
        <a:lstStyle/>
        <a:p>
          <a:endParaRPr lang="en-US"/>
        </a:p>
      </dgm:t>
    </dgm:pt>
    <dgm:pt modelId="{3E0A2AAB-23C7-4C5B-BD8F-8E9242355E11}">
      <dgm:prSet phldr="0"/>
      <dgm:spPr/>
      <dgm:t>
        <a:bodyPr/>
        <a:lstStyle/>
        <a:p>
          <a:pPr>
            <a:lnSpc>
              <a:spcPct val="100000"/>
            </a:lnSpc>
          </a:pPr>
          <a:r>
            <a:rPr lang="en-US" b="0" dirty="0">
              <a:latin typeface="Aptos Display" panose="020F0302020204030204"/>
            </a:rPr>
            <a:t> For Our Analysis, we have considered data from </a:t>
          </a:r>
          <a:r>
            <a:rPr lang="en-US" b="1" dirty="0">
              <a:latin typeface="Aptos Display" panose="020F0302020204030204"/>
            </a:rPr>
            <a:t>January’2013</a:t>
          </a:r>
          <a:r>
            <a:rPr lang="en-US" b="0" dirty="0">
              <a:latin typeface="Aptos Display" panose="020F0302020204030204"/>
            </a:rPr>
            <a:t> to </a:t>
          </a:r>
          <a:r>
            <a:rPr lang="en-US" b="1" dirty="0">
              <a:latin typeface="Aptos Display" panose="020F0302020204030204"/>
            </a:rPr>
            <a:t>August’2024 </a:t>
          </a:r>
          <a:r>
            <a:rPr lang="en-US" b="0" dirty="0">
              <a:latin typeface="Aptos Display" panose="020F0302020204030204"/>
            </a:rPr>
            <a:t>at a </a:t>
          </a:r>
          <a:r>
            <a:rPr lang="en-US" b="1" dirty="0">
              <a:latin typeface="Aptos Display" panose="020F0302020204030204"/>
            </a:rPr>
            <a:t>Monthly </a:t>
          </a:r>
          <a:r>
            <a:rPr lang="en-US" b="0" dirty="0">
              <a:latin typeface="Aptos Display" panose="020F0302020204030204"/>
            </a:rPr>
            <a:t>Frequency</a:t>
          </a:r>
          <a:r>
            <a:rPr lang="en-US" dirty="0">
              <a:latin typeface="Calibri"/>
              <a:cs typeface="Calibri"/>
            </a:rPr>
            <a:t>.</a:t>
          </a:r>
        </a:p>
      </dgm:t>
    </dgm:pt>
    <dgm:pt modelId="{D0ED5141-2E50-4C29-987D-A4266612ECDE}" type="parTrans" cxnId="{567A1E4C-FAEC-4652-A872-8176ABC73837}">
      <dgm:prSet/>
      <dgm:spPr/>
      <dgm:t>
        <a:bodyPr/>
        <a:lstStyle/>
        <a:p>
          <a:endParaRPr lang="en-US"/>
        </a:p>
      </dgm:t>
    </dgm:pt>
    <dgm:pt modelId="{F814DC2B-8E03-4AA7-A21E-32FE60C719BE}" type="sibTrans" cxnId="{567A1E4C-FAEC-4652-A872-8176ABC73837}">
      <dgm:prSet/>
      <dgm:spPr/>
      <dgm:t>
        <a:bodyPr/>
        <a:lstStyle/>
        <a:p>
          <a:endParaRPr lang="en-US"/>
        </a:p>
      </dgm:t>
    </dgm:pt>
    <dgm:pt modelId="{581522CB-9302-420C-B572-4EC1823302FC}">
      <dgm:prSet phldr="0"/>
      <dgm:spPr/>
      <dgm:t>
        <a:bodyPr/>
        <a:lstStyle/>
        <a:p>
          <a:pPr>
            <a:lnSpc>
              <a:spcPct val="100000"/>
            </a:lnSpc>
            <a:defRPr b="1"/>
          </a:pPr>
          <a:r>
            <a:rPr lang="en-US" b="0" dirty="0">
              <a:latin typeface="Aptos Display" panose="020F0302020204030204"/>
            </a:rPr>
            <a:t>Specifications</a:t>
          </a:r>
        </a:p>
      </dgm:t>
    </dgm:pt>
    <dgm:pt modelId="{71F6C346-7CD7-4DE4-8163-DD789586AB95}" type="parTrans" cxnId="{DD867ABD-325D-41A1-98A6-F85A57E5C8E6}">
      <dgm:prSet/>
      <dgm:spPr/>
      <dgm:t>
        <a:bodyPr/>
        <a:lstStyle/>
        <a:p>
          <a:endParaRPr lang="en-US"/>
        </a:p>
      </dgm:t>
    </dgm:pt>
    <dgm:pt modelId="{50046325-09C8-4E13-81F3-DB1D16F927B8}" type="sibTrans" cxnId="{DD867ABD-325D-41A1-98A6-F85A57E5C8E6}">
      <dgm:prSet/>
      <dgm:spPr/>
      <dgm:t>
        <a:bodyPr/>
        <a:lstStyle/>
        <a:p>
          <a:endParaRPr lang="en-US"/>
        </a:p>
      </dgm:t>
    </dgm:pt>
    <dgm:pt modelId="{CBB984F1-B1D4-4114-8865-3662710B7BE4}" type="pres">
      <dgm:prSet presAssocID="{92C605D8-DCBB-4BCF-AC43-3AFD3F2DEA07}" presName="root" presStyleCnt="0">
        <dgm:presLayoutVars>
          <dgm:dir/>
          <dgm:resizeHandles val="exact"/>
        </dgm:presLayoutVars>
      </dgm:prSet>
      <dgm:spPr/>
    </dgm:pt>
    <dgm:pt modelId="{687BD3B7-FCC5-420F-985A-A039B4AF4342}" type="pres">
      <dgm:prSet presAssocID="{6BC87990-E6E9-4E5B-99CD-B84AFD4ED7E1}" presName="compNode" presStyleCnt="0"/>
      <dgm:spPr/>
    </dgm:pt>
    <dgm:pt modelId="{2A957782-F9AE-469F-87F3-CFD15830DF71}" type="pres">
      <dgm:prSet presAssocID="{6BC87990-E6E9-4E5B-99CD-B84AFD4ED7E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tx1"/>
          </a:solidFill>
        </a:ln>
      </dgm:spPr>
      <dgm:extLst>
        <a:ext uri="{E40237B7-FDA0-4F09-8148-C483321AD2D9}">
          <dgm14:cNvPr xmlns:dgm14="http://schemas.microsoft.com/office/drawing/2010/diagram" id="0" name="" descr="Statistics"/>
        </a:ext>
      </dgm:extLst>
    </dgm:pt>
    <dgm:pt modelId="{3901CA7A-4B2C-4213-A44E-3785079BF4E1}" type="pres">
      <dgm:prSet presAssocID="{6BC87990-E6E9-4E5B-99CD-B84AFD4ED7E1}" presName="iconSpace" presStyleCnt="0"/>
      <dgm:spPr/>
    </dgm:pt>
    <dgm:pt modelId="{AA9E721A-EB1F-49EF-B907-2364E526D677}" type="pres">
      <dgm:prSet presAssocID="{6BC87990-E6E9-4E5B-99CD-B84AFD4ED7E1}" presName="parTx" presStyleLbl="revTx" presStyleIdx="0" presStyleCnt="6">
        <dgm:presLayoutVars>
          <dgm:chMax val="0"/>
          <dgm:chPref val="0"/>
        </dgm:presLayoutVars>
      </dgm:prSet>
      <dgm:spPr/>
    </dgm:pt>
    <dgm:pt modelId="{7A3D7707-2B85-457E-B77D-6FA9CC9C0EC9}" type="pres">
      <dgm:prSet presAssocID="{6BC87990-E6E9-4E5B-99CD-B84AFD4ED7E1}" presName="txSpace" presStyleCnt="0"/>
      <dgm:spPr/>
    </dgm:pt>
    <dgm:pt modelId="{7B18A492-95AE-4C8A-97DC-F69783BC077C}" type="pres">
      <dgm:prSet presAssocID="{6BC87990-E6E9-4E5B-99CD-B84AFD4ED7E1}" presName="desTx" presStyleLbl="revTx" presStyleIdx="1" presStyleCnt="6">
        <dgm:presLayoutVars/>
      </dgm:prSet>
      <dgm:spPr/>
    </dgm:pt>
    <dgm:pt modelId="{CB1D9A75-ACCF-4F10-AC1F-76B7B0B293F4}" type="pres">
      <dgm:prSet presAssocID="{8CD922EA-C9EE-4912-9A63-933D9330A6C2}" presName="sibTrans" presStyleCnt="0"/>
      <dgm:spPr/>
    </dgm:pt>
    <dgm:pt modelId="{D7FB47E0-49D7-456F-9A3A-D1765C67DCD9}" type="pres">
      <dgm:prSet presAssocID="{EE784703-6523-462D-9D95-BF014588CD35}" presName="compNode" presStyleCnt="0"/>
      <dgm:spPr/>
    </dgm:pt>
    <dgm:pt modelId="{1FC6B740-FD54-4666-9A64-DB241B6C24F0}" type="pres">
      <dgm:prSet presAssocID="{EE784703-6523-462D-9D95-BF014588CD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ECA3375C-521D-4978-9DE6-2FFA93D0FCF7}" type="pres">
      <dgm:prSet presAssocID="{EE784703-6523-462D-9D95-BF014588CD35}" presName="iconSpace" presStyleCnt="0"/>
      <dgm:spPr/>
    </dgm:pt>
    <dgm:pt modelId="{E4637FA0-AE47-4E1A-94FC-908702FE8A54}" type="pres">
      <dgm:prSet presAssocID="{EE784703-6523-462D-9D95-BF014588CD35}" presName="parTx" presStyleLbl="revTx" presStyleIdx="2" presStyleCnt="6">
        <dgm:presLayoutVars>
          <dgm:chMax val="0"/>
          <dgm:chPref val="0"/>
        </dgm:presLayoutVars>
      </dgm:prSet>
      <dgm:spPr/>
    </dgm:pt>
    <dgm:pt modelId="{C8BCDD22-3FC8-4B51-B0B4-819B5ADEE012}" type="pres">
      <dgm:prSet presAssocID="{EE784703-6523-462D-9D95-BF014588CD35}" presName="txSpace" presStyleCnt="0"/>
      <dgm:spPr/>
    </dgm:pt>
    <dgm:pt modelId="{9A43C6AF-EFF2-4D99-9F5C-6E6A0A369BC9}" type="pres">
      <dgm:prSet presAssocID="{EE784703-6523-462D-9D95-BF014588CD35}" presName="desTx" presStyleLbl="revTx" presStyleIdx="3" presStyleCnt="6">
        <dgm:presLayoutVars/>
      </dgm:prSet>
      <dgm:spPr/>
    </dgm:pt>
    <dgm:pt modelId="{6162FEB6-A988-4924-AA12-23DE6E25DB88}" type="pres">
      <dgm:prSet presAssocID="{EAF41C46-226D-45E3-8CDF-B75FA81D22A4}" presName="sibTrans" presStyleCnt="0"/>
      <dgm:spPr/>
    </dgm:pt>
    <dgm:pt modelId="{10238976-46E8-4ABF-9AA9-6FD0DDE3E45B}" type="pres">
      <dgm:prSet presAssocID="{581522CB-9302-420C-B572-4EC1823302FC}" presName="compNode" presStyleCnt="0"/>
      <dgm:spPr/>
    </dgm:pt>
    <dgm:pt modelId="{18F6DAD2-BF9F-4397-BEF9-B39FB1AA362D}" type="pres">
      <dgm:prSet presAssocID="{581522CB-9302-420C-B572-4EC1823302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45C5A752-B74F-43DD-B0A5-4496672338B1}" type="pres">
      <dgm:prSet presAssocID="{581522CB-9302-420C-B572-4EC1823302FC}" presName="iconSpace" presStyleCnt="0"/>
      <dgm:spPr/>
    </dgm:pt>
    <dgm:pt modelId="{AC5477D5-55BC-48D9-8631-97B262D59047}" type="pres">
      <dgm:prSet presAssocID="{581522CB-9302-420C-B572-4EC1823302FC}" presName="parTx" presStyleLbl="revTx" presStyleIdx="4" presStyleCnt="6">
        <dgm:presLayoutVars>
          <dgm:chMax val="0"/>
          <dgm:chPref val="0"/>
        </dgm:presLayoutVars>
      </dgm:prSet>
      <dgm:spPr/>
    </dgm:pt>
    <dgm:pt modelId="{BB166787-59F5-4056-BB4D-DD9D103DD09B}" type="pres">
      <dgm:prSet presAssocID="{581522CB-9302-420C-B572-4EC1823302FC}" presName="txSpace" presStyleCnt="0"/>
      <dgm:spPr/>
    </dgm:pt>
    <dgm:pt modelId="{4DFAD5C8-D892-424C-A20E-9980B5BE34EC}" type="pres">
      <dgm:prSet presAssocID="{581522CB-9302-420C-B572-4EC1823302FC}" presName="desTx" presStyleLbl="revTx" presStyleIdx="5" presStyleCnt="6">
        <dgm:presLayoutVars/>
      </dgm:prSet>
      <dgm:spPr/>
    </dgm:pt>
  </dgm:ptLst>
  <dgm:cxnLst>
    <dgm:cxn modelId="{D8CABF36-C230-457B-A0CF-EC2CFB39B3A6}" srcId="{92C605D8-DCBB-4BCF-AC43-3AFD3F2DEA07}" destId="{EE784703-6523-462D-9D95-BF014588CD35}" srcOrd="1" destOrd="0" parTransId="{3BED7685-1F34-4867-A3C3-C71B7153CFA8}" sibTransId="{EAF41C46-226D-45E3-8CDF-B75FA81D22A4}"/>
    <dgm:cxn modelId="{D15C483E-B3A4-4ADF-9B39-741EDDB504A9}" type="presOf" srcId="{EE784703-6523-462D-9D95-BF014588CD35}" destId="{E4637FA0-AE47-4E1A-94FC-908702FE8A54}" srcOrd="0" destOrd="0" presId="urn:microsoft.com/office/officeart/2018/5/layout/CenteredIconLabelDescriptionList"/>
    <dgm:cxn modelId="{8D229163-486B-4AF7-8E00-53814C7D7A61}" type="presOf" srcId="{581522CB-9302-420C-B572-4EC1823302FC}" destId="{AC5477D5-55BC-48D9-8631-97B262D59047}" srcOrd="0" destOrd="0" presId="urn:microsoft.com/office/officeart/2018/5/layout/CenteredIconLabelDescriptionList"/>
    <dgm:cxn modelId="{B0FF724B-3570-41FE-90D2-C021DAB8F2E8}" type="presOf" srcId="{73759CBA-9ABC-414E-AA5A-5423CB8489BA}" destId="{7B18A492-95AE-4C8A-97DC-F69783BC077C}" srcOrd="0" destOrd="0" presId="urn:microsoft.com/office/officeart/2018/5/layout/CenteredIconLabelDescriptionList"/>
    <dgm:cxn modelId="{567A1E4C-FAEC-4652-A872-8176ABC73837}" srcId="{EE784703-6523-462D-9D95-BF014588CD35}" destId="{3E0A2AAB-23C7-4C5B-BD8F-8E9242355E11}" srcOrd="0" destOrd="0" parTransId="{D0ED5141-2E50-4C29-987D-A4266612ECDE}" sibTransId="{F814DC2B-8E03-4AA7-A21E-32FE60C719BE}"/>
    <dgm:cxn modelId="{23D2218E-2EB2-4AAC-8557-C3A972BDECC7}" type="presOf" srcId="{92C605D8-DCBB-4BCF-AC43-3AFD3F2DEA07}" destId="{CBB984F1-B1D4-4114-8865-3662710B7BE4}" srcOrd="0" destOrd="0" presId="urn:microsoft.com/office/officeart/2018/5/layout/CenteredIconLabelDescriptionList"/>
    <dgm:cxn modelId="{8E341A9B-1CBC-400A-B5F4-D661A127E63D}" srcId="{92C605D8-DCBB-4BCF-AC43-3AFD3F2DEA07}" destId="{6BC87990-E6E9-4E5B-99CD-B84AFD4ED7E1}" srcOrd="0" destOrd="0" parTransId="{3B0F8C3E-4949-49DB-AA0E-AD2B0D3946B1}" sibTransId="{8CD922EA-C9EE-4912-9A63-933D9330A6C2}"/>
    <dgm:cxn modelId="{DD867ABD-325D-41A1-98A6-F85A57E5C8E6}" srcId="{92C605D8-DCBB-4BCF-AC43-3AFD3F2DEA07}" destId="{581522CB-9302-420C-B572-4EC1823302FC}" srcOrd="2" destOrd="0" parTransId="{71F6C346-7CD7-4DE4-8163-DD789586AB95}" sibTransId="{50046325-09C8-4E13-81F3-DB1D16F927B8}"/>
    <dgm:cxn modelId="{7EFE4ED7-0A42-4C12-928F-9A19EF417FB1}" type="presOf" srcId="{6BC87990-E6E9-4E5B-99CD-B84AFD4ED7E1}" destId="{AA9E721A-EB1F-49EF-B907-2364E526D677}" srcOrd="0" destOrd="0" presId="urn:microsoft.com/office/officeart/2018/5/layout/CenteredIconLabelDescriptionList"/>
    <dgm:cxn modelId="{1ED7E8DE-96BB-41B6-A325-DD1613BC2311}" type="presOf" srcId="{F78675C7-A801-4968-A5EB-661F556D86CA}" destId="{4DFAD5C8-D892-424C-A20E-9980B5BE34EC}" srcOrd="0" destOrd="0" presId="urn:microsoft.com/office/officeart/2018/5/layout/CenteredIconLabelDescriptionList"/>
    <dgm:cxn modelId="{743F8BED-52D3-43C2-9A1D-9C34A2D773AD}" type="presOf" srcId="{3E0A2AAB-23C7-4C5B-BD8F-8E9242355E11}" destId="{9A43C6AF-EFF2-4D99-9F5C-6E6A0A369BC9}" srcOrd="0" destOrd="0" presId="urn:microsoft.com/office/officeart/2018/5/layout/CenteredIconLabelDescriptionList"/>
    <dgm:cxn modelId="{27FDAEFA-C1F2-4BB0-8B72-BFAD95A3F052}" srcId="{6BC87990-E6E9-4E5B-99CD-B84AFD4ED7E1}" destId="{73759CBA-9ABC-414E-AA5A-5423CB8489BA}" srcOrd="0" destOrd="0" parTransId="{E965F551-FFFA-4081-A1D3-5AD7BCE76CED}" sibTransId="{A2802BBF-DF92-4217-B011-1FD7F598B019}"/>
    <dgm:cxn modelId="{8A7456FE-3DBC-46D6-B51F-A93C9FB8EE66}" srcId="{581522CB-9302-420C-B572-4EC1823302FC}" destId="{F78675C7-A801-4968-A5EB-661F556D86CA}" srcOrd="0" destOrd="0" parTransId="{8363DE1F-CAF6-47DA-8692-727AD2176566}" sibTransId="{9184696C-FE28-4D7A-8AEE-D851E1CCC7E1}"/>
    <dgm:cxn modelId="{833FE9F0-B2E0-4F14-9402-19C57D2EA231}" type="presParOf" srcId="{CBB984F1-B1D4-4114-8865-3662710B7BE4}" destId="{687BD3B7-FCC5-420F-985A-A039B4AF4342}" srcOrd="0" destOrd="0" presId="urn:microsoft.com/office/officeart/2018/5/layout/CenteredIconLabelDescriptionList"/>
    <dgm:cxn modelId="{77B80DAA-A0E2-4331-9D0E-7F6FD1175C20}" type="presParOf" srcId="{687BD3B7-FCC5-420F-985A-A039B4AF4342}" destId="{2A957782-F9AE-469F-87F3-CFD15830DF71}" srcOrd="0" destOrd="0" presId="urn:microsoft.com/office/officeart/2018/5/layout/CenteredIconLabelDescriptionList"/>
    <dgm:cxn modelId="{13A93203-7252-411F-B37B-8546DA50E418}" type="presParOf" srcId="{687BD3B7-FCC5-420F-985A-A039B4AF4342}" destId="{3901CA7A-4B2C-4213-A44E-3785079BF4E1}" srcOrd="1" destOrd="0" presId="urn:microsoft.com/office/officeart/2018/5/layout/CenteredIconLabelDescriptionList"/>
    <dgm:cxn modelId="{69A6F917-5CEB-441E-A1CA-FF8BB1DA436D}" type="presParOf" srcId="{687BD3B7-FCC5-420F-985A-A039B4AF4342}" destId="{AA9E721A-EB1F-49EF-B907-2364E526D677}" srcOrd="2" destOrd="0" presId="urn:microsoft.com/office/officeart/2018/5/layout/CenteredIconLabelDescriptionList"/>
    <dgm:cxn modelId="{52463594-9B98-46C9-90EF-15EC9313BAC0}" type="presParOf" srcId="{687BD3B7-FCC5-420F-985A-A039B4AF4342}" destId="{7A3D7707-2B85-457E-B77D-6FA9CC9C0EC9}" srcOrd="3" destOrd="0" presId="urn:microsoft.com/office/officeart/2018/5/layout/CenteredIconLabelDescriptionList"/>
    <dgm:cxn modelId="{18E03040-BD79-4767-BBAE-A96C88BC5A5B}" type="presParOf" srcId="{687BD3B7-FCC5-420F-985A-A039B4AF4342}" destId="{7B18A492-95AE-4C8A-97DC-F69783BC077C}" srcOrd="4" destOrd="0" presId="urn:microsoft.com/office/officeart/2018/5/layout/CenteredIconLabelDescriptionList"/>
    <dgm:cxn modelId="{6BA22CB6-31BF-4CCB-8A17-CAF49AFB1858}" type="presParOf" srcId="{CBB984F1-B1D4-4114-8865-3662710B7BE4}" destId="{CB1D9A75-ACCF-4F10-AC1F-76B7B0B293F4}" srcOrd="1" destOrd="0" presId="urn:microsoft.com/office/officeart/2018/5/layout/CenteredIconLabelDescriptionList"/>
    <dgm:cxn modelId="{4F540D08-57C3-4A07-AE8B-D2E1E0CD73C0}" type="presParOf" srcId="{CBB984F1-B1D4-4114-8865-3662710B7BE4}" destId="{D7FB47E0-49D7-456F-9A3A-D1765C67DCD9}" srcOrd="2" destOrd="0" presId="urn:microsoft.com/office/officeart/2018/5/layout/CenteredIconLabelDescriptionList"/>
    <dgm:cxn modelId="{4A17422B-0E75-43D7-9A3B-52587EAAB1A1}" type="presParOf" srcId="{D7FB47E0-49D7-456F-9A3A-D1765C67DCD9}" destId="{1FC6B740-FD54-4666-9A64-DB241B6C24F0}" srcOrd="0" destOrd="0" presId="urn:microsoft.com/office/officeart/2018/5/layout/CenteredIconLabelDescriptionList"/>
    <dgm:cxn modelId="{9FDDB46B-1133-4E83-B3D1-8CC1EC6C6316}" type="presParOf" srcId="{D7FB47E0-49D7-456F-9A3A-D1765C67DCD9}" destId="{ECA3375C-521D-4978-9DE6-2FFA93D0FCF7}" srcOrd="1" destOrd="0" presId="urn:microsoft.com/office/officeart/2018/5/layout/CenteredIconLabelDescriptionList"/>
    <dgm:cxn modelId="{9B560BE9-B3CD-446C-BEB8-B62D82280851}" type="presParOf" srcId="{D7FB47E0-49D7-456F-9A3A-D1765C67DCD9}" destId="{E4637FA0-AE47-4E1A-94FC-908702FE8A54}" srcOrd="2" destOrd="0" presId="urn:microsoft.com/office/officeart/2018/5/layout/CenteredIconLabelDescriptionList"/>
    <dgm:cxn modelId="{64C49564-A36E-4220-86C2-F2C9ED98CCF6}" type="presParOf" srcId="{D7FB47E0-49D7-456F-9A3A-D1765C67DCD9}" destId="{C8BCDD22-3FC8-4B51-B0B4-819B5ADEE012}" srcOrd="3" destOrd="0" presId="urn:microsoft.com/office/officeart/2018/5/layout/CenteredIconLabelDescriptionList"/>
    <dgm:cxn modelId="{A9CFAD5F-CD6F-4001-A631-F08EAB750AED}" type="presParOf" srcId="{D7FB47E0-49D7-456F-9A3A-D1765C67DCD9}" destId="{9A43C6AF-EFF2-4D99-9F5C-6E6A0A369BC9}" srcOrd="4" destOrd="0" presId="urn:microsoft.com/office/officeart/2018/5/layout/CenteredIconLabelDescriptionList"/>
    <dgm:cxn modelId="{FABF4FBC-E6CA-45B7-87B5-1CCB1BCB48BA}" type="presParOf" srcId="{CBB984F1-B1D4-4114-8865-3662710B7BE4}" destId="{6162FEB6-A988-4924-AA12-23DE6E25DB88}" srcOrd="3" destOrd="0" presId="urn:microsoft.com/office/officeart/2018/5/layout/CenteredIconLabelDescriptionList"/>
    <dgm:cxn modelId="{D50CF5C4-7E2D-4A7A-A05B-1C5AB55636B0}" type="presParOf" srcId="{CBB984F1-B1D4-4114-8865-3662710B7BE4}" destId="{10238976-46E8-4ABF-9AA9-6FD0DDE3E45B}" srcOrd="4" destOrd="0" presId="urn:microsoft.com/office/officeart/2018/5/layout/CenteredIconLabelDescriptionList"/>
    <dgm:cxn modelId="{57658B0B-0565-4315-B08F-D8990D14AD6F}" type="presParOf" srcId="{10238976-46E8-4ABF-9AA9-6FD0DDE3E45B}" destId="{18F6DAD2-BF9F-4397-BEF9-B39FB1AA362D}" srcOrd="0" destOrd="0" presId="urn:microsoft.com/office/officeart/2018/5/layout/CenteredIconLabelDescriptionList"/>
    <dgm:cxn modelId="{9A543A0E-CFE0-4E97-BD53-7300E4748A6F}" type="presParOf" srcId="{10238976-46E8-4ABF-9AA9-6FD0DDE3E45B}" destId="{45C5A752-B74F-43DD-B0A5-4496672338B1}" srcOrd="1" destOrd="0" presId="urn:microsoft.com/office/officeart/2018/5/layout/CenteredIconLabelDescriptionList"/>
    <dgm:cxn modelId="{C8E0B1FF-8619-415E-8694-36F4AC403886}" type="presParOf" srcId="{10238976-46E8-4ABF-9AA9-6FD0DDE3E45B}" destId="{AC5477D5-55BC-48D9-8631-97B262D59047}" srcOrd="2" destOrd="0" presId="urn:microsoft.com/office/officeart/2018/5/layout/CenteredIconLabelDescriptionList"/>
    <dgm:cxn modelId="{6D1A11CA-AB5C-419A-B92F-41AF5C4B3FF1}" type="presParOf" srcId="{10238976-46E8-4ABF-9AA9-6FD0DDE3E45B}" destId="{BB166787-59F5-4056-BB4D-DD9D103DD09B}" srcOrd="3" destOrd="0" presId="urn:microsoft.com/office/officeart/2018/5/layout/CenteredIconLabelDescriptionList"/>
    <dgm:cxn modelId="{BBC120CF-82BB-4F55-9454-AE173E1D62D2}" type="presParOf" srcId="{10238976-46E8-4ABF-9AA9-6FD0DDE3E45B}" destId="{4DFAD5C8-D892-424C-A20E-9980B5BE34E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57782-F9AE-469F-87F3-CFD15830DF71}">
      <dsp:nvSpPr>
        <dsp:cNvPr id="0" name=""/>
        <dsp:cNvSpPr/>
      </dsp:nvSpPr>
      <dsp:spPr>
        <a:xfrm>
          <a:off x="715998" y="376069"/>
          <a:ext cx="762637" cy="7626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AA9E721A-EB1F-49EF-B907-2364E526D677}">
      <dsp:nvSpPr>
        <dsp:cNvPr id="0" name=""/>
        <dsp:cNvSpPr/>
      </dsp:nvSpPr>
      <dsp:spPr>
        <a:xfrm>
          <a:off x="7835" y="1242548"/>
          <a:ext cx="2178963" cy="32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dirty="0"/>
            <a:t>Source</a:t>
          </a:r>
          <a:endParaRPr lang="en-US" sz="2000" b="0" kern="1200" dirty="0">
            <a:latin typeface="Aptos Display" panose="020F0302020204030204"/>
          </a:endParaRPr>
        </a:p>
      </dsp:txBody>
      <dsp:txXfrm>
        <a:off x="7835" y="1242548"/>
        <a:ext cx="2178963" cy="326844"/>
      </dsp:txXfrm>
    </dsp:sp>
    <dsp:sp modelId="{7B18A492-95AE-4C8A-97DC-F69783BC077C}">
      <dsp:nvSpPr>
        <dsp:cNvPr id="0" name=""/>
        <dsp:cNvSpPr/>
      </dsp:nvSpPr>
      <dsp:spPr>
        <a:xfrm>
          <a:off x="7835" y="1617691"/>
          <a:ext cx="2178963" cy="11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kern="1200" dirty="0"/>
            <a:t>Our dataset was collected through reputed publicly available and trusted sources.</a:t>
          </a:r>
          <a:endParaRPr lang="en-US" sz="1500" kern="1200" dirty="0"/>
        </a:p>
      </dsp:txBody>
      <dsp:txXfrm>
        <a:off x="7835" y="1617691"/>
        <a:ext cx="2178963" cy="1173301"/>
      </dsp:txXfrm>
    </dsp:sp>
    <dsp:sp modelId="{1FC6B740-FD54-4666-9A64-DB241B6C24F0}">
      <dsp:nvSpPr>
        <dsp:cNvPr id="0" name=""/>
        <dsp:cNvSpPr/>
      </dsp:nvSpPr>
      <dsp:spPr>
        <a:xfrm>
          <a:off x="3276281" y="376069"/>
          <a:ext cx="762637" cy="7626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637FA0-AE47-4E1A-94FC-908702FE8A54}">
      <dsp:nvSpPr>
        <dsp:cNvPr id="0" name=""/>
        <dsp:cNvSpPr/>
      </dsp:nvSpPr>
      <dsp:spPr>
        <a:xfrm>
          <a:off x="2568118" y="1242548"/>
          <a:ext cx="2178963" cy="32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dirty="0">
              <a:latin typeface="Aptos Display" panose="020F0302020204030204"/>
            </a:rPr>
            <a:t>Data Timeline</a:t>
          </a:r>
        </a:p>
      </dsp:txBody>
      <dsp:txXfrm>
        <a:off x="2568118" y="1242548"/>
        <a:ext cx="2178963" cy="326844"/>
      </dsp:txXfrm>
    </dsp:sp>
    <dsp:sp modelId="{9A43C6AF-EFF2-4D99-9F5C-6E6A0A369BC9}">
      <dsp:nvSpPr>
        <dsp:cNvPr id="0" name=""/>
        <dsp:cNvSpPr/>
      </dsp:nvSpPr>
      <dsp:spPr>
        <a:xfrm>
          <a:off x="2568118" y="1617691"/>
          <a:ext cx="2178963" cy="11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kern="1200" dirty="0">
              <a:latin typeface="Aptos Display" panose="020F0302020204030204"/>
            </a:rPr>
            <a:t> For Our Analysis, we have considered data from </a:t>
          </a:r>
          <a:r>
            <a:rPr lang="en-US" sz="1500" b="1" kern="1200" dirty="0">
              <a:latin typeface="Aptos Display" panose="020F0302020204030204"/>
            </a:rPr>
            <a:t>January’2013</a:t>
          </a:r>
          <a:r>
            <a:rPr lang="en-US" sz="1500" b="0" kern="1200" dirty="0">
              <a:latin typeface="Aptos Display" panose="020F0302020204030204"/>
            </a:rPr>
            <a:t> to </a:t>
          </a:r>
          <a:r>
            <a:rPr lang="en-US" sz="1500" b="1" kern="1200" dirty="0">
              <a:latin typeface="Aptos Display" panose="020F0302020204030204"/>
            </a:rPr>
            <a:t>August’2024 </a:t>
          </a:r>
          <a:r>
            <a:rPr lang="en-US" sz="1500" b="0" kern="1200" dirty="0">
              <a:latin typeface="Aptos Display" panose="020F0302020204030204"/>
            </a:rPr>
            <a:t>at a </a:t>
          </a:r>
          <a:r>
            <a:rPr lang="en-US" sz="1500" b="1" kern="1200" dirty="0">
              <a:latin typeface="Aptos Display" panose="020F0302020204030204"/>
            </a:rPr>
            <a:t>Monthly </a:t>
          </a:r>
          <a:r>
            <a:rPr lang="en-US" sz="1500" b="0" kern="1200" dirty="0">
              <a:latin typeface="Aptos Display" panose="020F0302020204030204"/>
            </a:rPr>
            <a:t>Frequency</a:t>
          </a:r>
          <a:r>
            <a:rPr lang="en-US" sz="1500" kern="1200" dirty="0">
              <a:latin typeface="Calibri"/>
              <a:cs typeface="Calibri"/>
            </a:rPr>
            <a:t>.</a:t>
          </a:r>
        </a:p>
      </dsp:txBody>
      <dsp:txXfrm>
        <a:off x="2568118" y="1617691"/>
        <a:ext cx="2178963" cy="1173301"/>
      </dsp:txXfrm>
    </dsp:sp>
    <dsp:sp modelId="{18F6DAD2-BF9F-4397-BEF9-B39FB1AA362D}">
      <dsp:nvSpPr>
        <dsp:cNvPr id="0" name=""/>
        <dsp:cNvSpPr/>
      </dsp:nvSpPr>
      <dsp:spPr>
        <a:xfrm>
          <a:off x="5836563" y="376069"/>
          <a:ext cx="762637" cy="7626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5477D5-55BC-48D9-8631-97B262D59047}">
      <dsp:nvSpPr>
        <dsp:cNvPr id="0" name=""/>
        <dsp:cNvSpPr/>
      </dsp:nvSpPr>
      <dsp:spPr>
        <a:xfrm>
          <a:off x="5128400" y="1242548"/>
          <a:ext cx="2178963" cy="326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dirty="0">
              <a:latin typeface="Aptos Display" panose="020F0302020204030204"/>
            </a:rPr>
            <a:t>Specifications</a:t>
          </a:r>
        </a:p>
      </dsp:txBody>
      <dsp:txXfrm>
        <a:off x="5128400" y="1242548"/>
        <a:ext cx="2178963" cy="326844"/>
      </dsp:txXfrm>
    </dsp:sp>
    <dsp:sp modelId="{4DFAD5C8-D892-424C-A20E-9980B5BE34EC}">
      <dsp:nvSpPr>
        <dsp:cNvPr id="0" name=""/>
        <dsp:cNvSpPr/>
      </dsp:nvSpPr>
      <dsp:spPr>
        <a:xfrm>
          <a:off x="5128400" y="1617691"/>
          <a:ext cx="2178963" cy="11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kern="1200" dirty="0"/>
            <a:t>With</a:t>
          </a:r>
          <a:r>
            <a:rPr lang="en-US" sz="1500" b="1" kern="1200" dirty="0"/>
            <a:t> 140 observations </a:t>
          </a:r>
          <a:r>
            <a:rPr lang="en-US" sz="1500" kern="1200" dirty="0"/>
            <a:t>and </a:t>
          </a:r>
          <a:r>
            <a:rPr lang="en-US" sz="1500" b="1" kern="1200" dirty="0"/>
            <a:t>17 variables</a:t>
          </a:r>
          <a:r>
            <a:rPr lang="en-US" sz="1500" kern="1200" dirty="0"/>
            <a:t>, our dataset offers a snapshot view for analysis, encompassing various economic dynamics.</a:t>
          </a:r>
        </a:p>
      </dsp:txBody>
      <dsp:txXfrm>
        <a:off x="5128400" y="1617691"/>
        <a:ext cx="2178963" cy="117330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87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80013" y="0"/>
            <a:ext cx="3962400" cy="258763"/>
          </a:xfrm>
          <a:prstGeom prst="rect">
            <a:avLst/>
          </a:prstGeom>
        </p:spPr>
        <p:txBody>
          <a:bodyPr vert="horz" lIns="91440" tIns="45720" rIns="91440" bIns="45720" rtlCol="0"/>
          <a:lstStyle>
            <a:lvl1pPr algn="r">
              <a:defRPr sz="1200"/>
            </a:lvl1pPr>
          </a:lstStyle>
          <a:p>
            <a:fld id="{B690184A-573B-477D-BEC6-95A1CF95539A}" type="datetimeFigureOut">
              <a:rPr lang="en-US" smtClean="0"/>
              <a:t>11/21/2024</a:t>
            </a:fld>
            <a:endParaRPr lang="en-US" dirty="0"/>
          </a:p>
        </p:txBody>
      </p:sp>
      <p:sp>
        <p:nvSpPr>
          <p:cNvPr id="4" name="Slide Image Placeholder 3"/>
          <p:cNvSpPr>
            <a:spLocks noGrp="1" noRot="1" noChangeAspect="1"/>
          </p:cNvSpPr>
          <p:nvPr>
            <p:ph type="sldImg" idx="2"/>
          </p:nvPr>
        </p:nvSpPr>
        <p:spPr>
          <a:xfrm>
            <a:off x="3030538" y="644525"/>
            <a:ext cx="3082925" cy="17367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2478088"/>
            <a:ext cx="7315200" cy="20288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91088"/>
            <a:ext cx="3962400" cy="25876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5180013" y="4891088"/>
            <a:ext cx="3962400" cy="258762"/>
          </a:xfrm>
          <a:prstGeom prst="rect">
            <a:avLst/>
          </a:prstGeom>
        </p:spPr>
        <p:txBody>
          <a:bodyPr vert="horz" lIns="91440" tIns="45720" rIns="91440" bIns="45720" rtlCol="0" anchor="b"/>
          <a:lstStyle>
            <a:lvl1pPr algn="r">
              <a:defRPr sz="1200"/>
            </a:lvl1pPr>
          </a:lstStyle>
          <a:p>
            <a:fld id="{CE7161AA-3193-4322-9869-1D3744401918}" type="slidenum">
              <a:rPr lang="en-US" smtClean="0"/>
              <a:t>‹#›</a:t>
            </a:fld>
            <a:endParaRPr lang="en-US" dirty="0"/>
          </a:p>
        </p:txBody>
      </p:sp>
    </p:spTree>
    <p:extLst>
      <p:ext uri="{BB962C8B-B14F-4D97-AF65-F5344CB8AC3E}">
        <p14:creationId xmlns:p14="http://schemas.microsoft.com/office/powerpoint/2010/main" val="3687051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90499" y="93855"/>
            <a:ext cx="8046084" cy="551180"/>
          </a:xfrm>
          <a:prstGeom prst="rect">
            <a:avLst/>
          </a:prstGeom>
        </p:spPr>
        <p:txBody>
          <a:bodyPr wrap="square" lIns="0" tIns="0" rIns="0" bIns="0">
            <a:spAutoFit/>
          </a:bodyPr>
          <a:lstStyle>
            <a:lvl1pPr>
              <a:defRPr sz="2200" b="0" i="0">
                <a:solidFill>
                  <a:srgbClr val="1F2628"/>
                </a:solidFill>
                <a:latin typeface="Trebuchet MS"/>
                <a:cs typeface="Trebuchet MS"/>
              </a:defRPr>
            </a:lvl1pPr>
          </a:lstStyle>
          <a:p>
            <a:endParaRPr/>
          </a:p>
        </p:txBody>
      </p:sp>
      <p:sp>
        <p:nvSpPr>
          <p:cNvPr id="3" name="Holder 3"/>
          <p:cNvSpPr>
            <a:spLocks noGrp="1"/>
          </p:cNvSpPr>
          <p:nvPr>
            <p:ph type="subTitle" idx="4"/>
          </p:nvPr>
        </p:nvSpPr>
        <p:spPr>
          <a:xfrm>
            <a:off x="1371600" y="2883916"/>
            <a:ext cx="6400800" cy="1287462"/>
          </a:xfrm>
          <a:prstGeom prst="rect">
            <a:avLst/>
          </a:prstGeom>
        </p:spPr>
        <p:txBody>
          <a:bodyPr wrap="square" lIns="0" tIns="0" rIns="0" bIns="0">
            <a:spAutoFit/>
          </a:bodyPr>
          <a:lstStyle>
            <a:lvl1pPr>
              <a:defRPr sz="1200" b="0" i="0">
                <a:solidFill>
                  <a:srgbClr val="606060"/>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1F262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200" b="0" i="0">
                <a:solidFill>
                  <a:srgbClr val="606060"/>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1F2628"/>
                </a:solidFill>
                <a:latin typeface="Trebuchet MS"/>
                <a:cs typeface="Trebuchet MS"/>
              </a:defRPr>
            </a:lvl1pPr>
          </a:lstStyle>
          <a:p>
            <a:endParaRPr/>
          </a:p>
        </p:txBody>
      </p:sp>
      <p:sp>
        <p:nvSpPr>
          <p:cNvPr id="3" name="Holder 3"/>
          <p:cNvSpPr>
            <a:spLocks noGrp="1"/>
          </p:cNvSpPr>
          <p:nvPr>
            <p:ph sz="half" idx="2"/>
          </p:nvPr>
        </p:nvSpPr>
        <p:spPr>
          <a:xfrm>
            <a:off x="457200" y="1184465"/>
            <a:ext cx="3977640" cy="339890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4465"/>
            <a:ext cx="3977640" cy="339890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1F262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55" y="5045407"/>
            <a:ext cx="9144000" cy="97790"/>
          </a:xfrm>
          <a:custGeom>
            <a:avLst/>
            <a:gdLst/>
            <a:ahLst/>
            <a:cxnLst/>
            <a:rect l="l" t="t" r="r" b="b"/>
            <a:pathLst>
              <a:path w="9144000" h="97789">
                <a:moveTo>
                  <a:pt x="9143631" y="0"/>
                </a:moveTo>
                <a:lnTo>
                  <a:pt x="0" y="0"/>
                </a:lnTo>
                <a:lnTo>
                  <a:pt x="0" y="97548"/>
                </a:lnTo>
                <a:lnTo>
                  <a:pt x="4572000" y="97548"/>
                </a:lnTo>
                <a:lnTo>
                  <a:pt x="9143631" y="97548"/>
                </a:lnTo>
                <a:lnTo>
                  <a:pt x="9143631" y="0"/>
                </a:lnTo>
                <a:close/>
              </a:path>
            </a:pathLst>
          </a:custGeom>
          <a:solidFill>
            <a:srgbClr val="62D196"/>
          </a:solidFill>
        </p:spPr>
        <p:txBody>
          <a:bodyPr wrap="square" lIns="0" tIns="0" rIns="0" bIns="0" rtlCol="0"/>
          <a:lstStyle/>
          <a:p>
            <a:endParaRPr dirty="0"/>
          </a:p>
        </p:txBody>
      </p:sp>
      <p:sp>
        <p:nvSpPr>
          <p:cNvPr id="2" name="Holder 2"/>
          <p:cNvSpPr>
            <a:spLocks noGrp="1"/>
          </p:cNvSpPr>
          <p:nvPr>
            <p:ph type="title"/>
          </p:nvPr>
        </p:nvSpPr>
        <p:spPr>
          <a:xfrm>
            <a:off x="390499" y="175579"/>
            <a:ext cx="7681595" cy="360680"/>
          </a:xfrm>
          <a:prstGeom prst="rect">
            <a:avLst/>
          </a:prstGeom>
        </p:spPr>
        <p:txBody>
          <a:bodyPr wrap="square" lIns="0" tIns="0" rIns="0" bIns="0">
            <a:spAutoFit/>
          </a:bodyPr>
          <a:lstStyle>
            <a:lvl1pPr>
              <a:defRPr sz="2200" b="0" i="0">
                <a:solidFill>
                  <a:srgbClr val="1F2628"/>
                </a:solidFill>
                <a:latin typeface="Trebuchet MS"/>
                <a:cs typeface="Trebuchet MS"/>
              </a:defRPr>
            </a:lvl1pPr>
          </a:lstStyle>
          <a:p>
            <a:endParaRPr/>
          </a:p>
        </p:txBody>
      </p:sp>
      <p:sp>
        <p:nvSpPr>
          <p:cNvPr id="3" name="Holder 3"/>
          <p:cNvSpPr>
            <a:spLocks noGrp="1"/>
          </p:cNvSpPr>
          <p:nvPr>
            <p:ph type="body" idx="1"/>
          </p:nvPr>
        </p:nvSpPr>
        <p:spPr>
          <a:xfrm>
            <a:off x="543140" y="2481378"/>
            <a:ext cx="3868420" cy="2372360"/>
          </a:xfrm>
          <a:prstGeom prst="rect">
            <a:avLst/>
          </a:prstGeom>
        </p:spPr>
        <p:txBody>
          <a:bodyPr wrap="square" lIns="0" tIns="0" rIns="0" bIns="0">
            <a:spAutoFit/>
          </a:bodyPr>
          <a:lstStyle>
            <a:lvl1pPr>
              <a:defRPr sz="1200" b="0" i="0">
                <a:solidFill>
                  <a:srgbClr val="606060"/>
                </a:solidFill>
                <a:latin typeface="Lucida Sans Unicode"/>
                <a:cs typeface="Lucida Sans Unicode"/>
              </a:defRPr>
            </a:lvl1pPr>
          </a:lstStyle>
          <a:p>
            <a:endParaRPr/>
          </a:p>
        </p:txBody>
      </p:sp>
      <p:sp>
        <p:nvSpPr>
          <p:cNvPr id="4" name="Holder 4"/>
          <p:cNvSpPr>
            <a:spLocks noGrp="1"/>
          </p:cNvSpPr>
          <p:nvPr>
            <p:ph type="ftr" sz="quarter" idx="5"/>
          </p:nvPr>
        </p:nvSpPr>
        <p:spPr>
          <a:xfrm>
            <a:off x="3108960" y="4789360"/>
            <a:ext cx="2926080" cy="257492"/>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457200" y="4789360"/>
            <a:ext cx="2103120" cy="25749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11/21/2024</a:t>
            </a:fld>
            <a:endParaRPr lang="en-US" dirty="0"/>
          </a:p>
        </p:txBody>
      </p:sp>
      <p:sp>
        <p:nvSpPr>
          <p:cNvPr id="6" name="Holder 6"/>
          <p:cNvSpPr>
            <a:spLocks noGrp="1"/>
          </p:cNvSpPr>
          <p:nvPr>
            <p:ph type="sldNum" sz="quarter" idx="7"/>
          </p:nvPr>
        </p:nvSpPr>
        <p:spPr>
          <a:xfrm>
            <a:off x="6583680" y="4789360"/>
            <a:ext cx="2103120" cy="25749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webp"/><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mf.org/"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webp"/><Relationship Id="rId4" Type="http://schemas.openxmlformats.org/officeDocument/2006/relationships/hyperlink" Target="https://www.federalreserve.gov/"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diagramLayout" Target="../diagrams/layout1.xml"/><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9.jpeg"/><Relationship Id="rId5" Type="http://schemas.openxmlformats.org/officeDocument/2006/relationships/diagramColors" Target="../diagrams/colors1.xml"/><Relationship Id="rId10" Type="http://schemas.openxmlformats.org/officeDocument/2006/relationships/image" Target="../media/image18.png"/><Relationship Id="rId4" Type="http://schemas.openxmlformats.org/officeDocument/2006/relationships/diagramQuickStyle" Target="../diagrams/quickStyle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338" y="441325"/>
            <a:ext cx="8011795" cy="443711"/>
          </a:xfrm>
          <a:prstGeom prst="rect">
            <a:avLst/>
          </a:prstGeom>
        </p:spPr>
        <p:txBody>
          <a:bodyPr vert="horz" wrap="square" lIns="0" tIns="12700" rIns="0" bIns="0" rtlCol="0">
            <a:spAutoFit/>
          </a:bodyPr>
          <a:lstStyle/>
          <a:p>
            <a:pPr marL="12700" marR="5080" algn="ctr">
              <a:lnSpc>
                <a:spcPct val="100000"/>
              </a:lnSpc>
              <a:spcBef>
                <a:spcPts val="100"/>
              </a:spcBef>
            </a:pPr>
            <a:r>
              <a:rPr lang="en-US" sz="2800" spc="-85" dirty="0">
                <a:solidFill>
                  <a:schemeClr val="accent2"/>
                </a:solidFill>
                <a:latin typeface="+mj-lt"/>
                <a:cs typeface="Verdana"/>
              </a:rPr>
              <a:t>BUAN</a:t>
            </a:r>
            <a:r>
              <a:rPr lang="en-US" sz="2800" spc="-235" dirty="0">
                <a:solidFill>
                  <a:schemeClr val="accent2"/>
                </a:solidFill>
                <a:latin typeface="+mj-lt"/>
                <a:cs typeface="Verdana"/>
              </a:rPr>
              <a:t> </a:t>
            </a:r>
            <a:r>
              <a:rPr lang="en-US" sz="2800" spc="-220" dirty="0">
                <a:solidFill>
                  <a:schemeClr val="accent2"/>
                </a:solidFill>
                <a:latin typeface="+mj-lt"/>
                <a:cs typeface="Verdana"/>
              </a:rPr>
              <a:t>6312</a:t>
            </a:r>
            <a:r>
              <a:rPr lang="en-US" sz="2800" spc="-235" dirty="0">
                <a:solidFill>
                  <a:schemeClr val="accent2"/>
                </a:solidFill>
                <a:latin typeface="+mj-lt"/>
                <a:cs typeface="Verdana"/>
              </a:rPr>
              <a:t> </a:t>
            </a:r>
            <a:r>
              <a:rPr lang="en-US" sz="2800" spc="-409" dirty="0">
                <a:solidFill>
                  <a:schemeClr val="accent2"/>
                </a:solidFill>
                <a:latin typeface="+mj-lt"/>
                <a:cs typeface="Verdana"/>
              </a:rPr>
              <a:t>-</a:t>
            </a:r>
            <a:r>
              <a:rPr lang="en-US" sz="2800" spc="-229" dirty="0">
                <a:solidFill>
                  <a:schemeClr val="accent2"/>
                </a:solidFill>
                <a:latin typeface="+mj-lt"/>
                <a:cs typeface="Verdana"/>
              </a:rPr>
              <a:t> </a:t>
            </a:r>
            <a:r>
              <a:rPr lang="en-US" sz="2800" spc="-75" dirty="0">
                <a:solidFill>
                  <a:schemeClr val="accent2"/>
                </a:solidFill>
                <a:latin typeface="+mj-lt"/>
                <a:cs typeface="Verdana"/>
              </a:rPr>
              <a:t>Applied</a:t>
            </a:r>
            <a:r>
              <a:rPr lang="en-US" sz="2800" spc="-235" dirty="0">
                <a:solidFill>
                  <a:schemeClr val="accent2"/>
                </a:solidFill>
                <a:latin typeface="+mj-lt"/>
                <a:cs typeface="Verdana"/>
              </a:rPr>
              <a:t> </a:t>
            </a:r>
            <a:r>
              <a:rPr lang="en-US" sz="2800" spc="-105" dirty="0">
                <a:solidFill>
                  <a:schemeClr val="accent2"/>
                </a:solidFill>
                <a:latin typeface="+mj-lt"/>
                <a:cs typeface="Verdana"/>
              </a:rPr>
              <a:t>Econometrics</a:t>
            </a:r>
            <a:r>
              <a:rPr lang="en-US" sz="2800" spc="-235" dirty="0">
                <a:solidFill>
                  <a:schemeClr val="accent2"/>
                </a:solidFill>
                <a:latin typeface="+mj-lt"/>
                <a:cs typeface="Verdana"/>
              </a:rPr>
              <a:t> </a:t>
            </a:r>
            <a:r>
              <a:rPr lang="en-US" sz="2800" spc="-85" dirty="0">
                <a:solidFill>
                  <a:schemeClr val="accent2"/>
                </a:solidFill>
                <a:latin typeface="+mj-lt"/>
                <a:cs typeface="Verdana"/>
              </a:rPr>
              <a:t>and</a:t>
            </a:r>
            <a:r>
              <a:rPr lang="en-US" sz="2800" spc="-229" dirty="0">
                <a:solidFill>
                  <a:schemeClr val="accent2"/>
                </a:solidFill>
                <a:latin typeface="+mj-lt"/>
                <a:cs typeface="Verdana"/>
              </a:rPr>
              <a:t> </a:t>
            </a:r>
            <a:r>
              <a:rPr lang="en-US" sz="2800" spc="-45" dirty="0">
                <a:solidFill>
                  <a:schemeClr val="accent2"/>
                </a:solidFill>
                <a:latin typeface="+mj-lt"/>
                <a:cs typeface="Verdana"/>
              </a:rPr>
              <a:t>Time </a:t>
            </a:r>
            <a:r>
              <a:rPr lang="en-US" sz="2800" spc="-150" dirty="0">
                <a:solidFill>
                  <a:schemeClr val="accent2"/>
                </a:solidFill>
                <a:latin typeface="+mj-lt"/>
                <a:cs typeface="Verdana"/>
              </a:rPr>
              <a:t>Series</a:t>
            </a:r>
            <a:r>
              <a:rPr lang="en-US" sz="2800" spc="-240" dirty="0">
                <a:solidFill>
                  <a:schemeClr val="accent2"/>
                </a:solidFill>
                <a:latin typeface="+mj-lt"/>
                <a:cs typeface="Verdana"/>
              </a:rPr>
              <a:t> </a:t>
            </a:r>
            <a:r>
              <a:rPr lang="en-US" sz="2800" spc="-130" dirty="0">
                <a:solidFill>
                  <a:schemeClr val="accent2"/>
                </a:solidFill>
                <a:latin typeface="+mj-lt"/>
                <a:cs typeface="Verdana"/>
              </a:rPr>
              <a:t>Analysis</a:t>
            </a:r>
            <a:r>
              <a:rPr lang="en-US" sz="2800" spc="-235" dirty="0">
                <a:solidFill>
                  <a:schemeClr val="accent2"/>
                </a:solidFill>
                <a:latin typeface="+mj-lt"/>
                <a:cs typeface="Verdana"/>
              </a:rPr>
              <a:t> </a:t>
            </a:r>
            <a:endParaRPr lang="en-US" sz="2800" b="1" u="sng" dirty="0">
              <a:solidFill>
                <a:srgbClr val="00B050"/>
              </a:solidFill>
              <a:latin typeface="+mj-lt"/>
              <a:cs typeface="Verdana"/>
            </a:endParaRPr>
          </a:p>
        </p:txBody>
      </p:sp>
      <p:pic>
        <p:nvPicPr>
          <p:cNvPr id="4" name="Picture 3">
            <a:extLst>
              <a:ext uri="{FF2B5EF4-FFF2-40B4-BE49-F238E27FC236}">
                <a16:creationId xmlns:a16="http://schemas.microsoft.com/office/drawing/2014/main" id="{D8FB235B-CEAE-85EC-0B1B-563D92DD51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451" y="1736725"/>
            <a:ext cx="2133600" cy="2133600"/>
          </a:xfrm>
          <a:prstGeom prst="rect">
            <a:avLst/>
          </a:prstGeom>
        </p:spPr>
      </p:pic>
      <p:pic>
        <p:nvPicPr>
          <p:cNvPr id="6" name="Picture 5">
            <a:extLst>
              <a:ext uri="{FF2B5EF4-FFF2-40B4-BE49-F238E27FC236}">
                <a16:creationId xmlns:a16="http://schemas.microsoft.com/office/drawing/2014/main" id="{1555FEB7-51E6-8C38-1E19-6447989823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8951" y="1736725"/>
            <a:ext cx="2133600" cy="2133600"/>
          </a:xfrm>
          <a:prstGeom prst="rect">
            <a:avLst/>
          </a:prstGeom>
        </p:spPr>
      </p:pic>
      <p:sp>
        <p:nvSpPr>
          <p:cNvPr id="11" name="Rectangle 10">
            <a:extLst>
              <a:ext uri="{FF2B5EF4-FFF2-40B4-BE49-F238E27FC236}">
                <a16:creationId xmlns:a16="http://schemas.microsoft.com/office/drawing/2014/main" id="{33FD1463-8D6B-51BA-4CD4-C00BFE6FBD14}"/>
              </a:ext>
            </a:extLst>
          </p:cNvPr>
          <p:cNvSpPr/>
          <p:nvPr/>
        </p:nvSpPr>
        <p:spPr>
          <a:xfrm>
            <a:off x="2416921" y="1227119"/>
            <a:ext cx="4300630" cy="400110"/>
          </a:xfrm>
          <a:prstGeom prst="rect">
            <a:avLst/>
          </a:prstGeom>
          <a:noFill/>
        </p:spPr>
        <p:txBody>
          <a:bodyPr wrap="square" lIns="91440" tIns="45720" rIns="91440" bIns="45720">
            <a:spAutoFit/>
          </a:bodyPr>
          <a:lstStyle/>
          <a:p>
            <a:pPr algn="ctr"/>
            <a:r>
              <a:rPr lang="en-US" sz="2000" b="1" u="sng" spc="-80" dirty="0">
                <a:solidFill>
                  <a:srgbClr val="00B050"/>
                </a:solidFill>
                <a:latin typeface="Verdana"/>
                <a:cs typeface="Verdana"/>
              </a:rPr>
              <a:t>Group</a:t>
            </a:r>
            <a:r>
              <a:rPr lang="en-US" sz="2000" b="1" u="sng" spc="-235" dirty="0">
                <a:solidFill>
                  <a:srgbClr val="00B050"/>
                </a:solidFill>
                <a:latin typeface="Verdana"/>
                <a:cs typeface="Verdana"/>
              </a:rPr>
              <a:t> </a:t>
            </a:r>
            <a:r>
              <a:rPr lang="en-US" sz="2000" b="1" u="sng" spc="-220" dirty="0">
                <a:solidFill>
                  <a:srgbClr val="00B050"/>
                </a:solidFill>
                <a:latin typeface="Verdana"/>
                <a:cs typeface="Verdana"/>
              </a:rPr>
              <a:t>3</a:t>
            </a:r>
            <a:r>
              <a:rPr lang="en-US" sz="2000" b="1" u="sng" spc="-235" dirty="0">
                <a:solidFill>
                  <a:srgbClr val="00B050"/>
                </a:solidFill>
                <a:latin typeface="Verdana"/>
                <a:cs typeface="Verdana"/>
              </a:rPr>
              <a:t> </a:t>
            </a:r>
            <a:r>
              <a:rPr lang="en-US" sz="2000" b="1" u="sng" spc="-120" dirty="0">
                <a:solidFill>
                  <a:srgbClr val="00B050"/>
                </a:solidFill>
                <a:latin typeface="Verdana"/>
                <a:cs typeface="Verdana"/>
              </a:rPr>
              <a:t>Project</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Rectangle 2">
            <a:extLst>
              <a:ext uri="{FF2B5EF4-FFF2-40B4-BE49-F238E27FC236}">
                <a16:creationId xmlns:a16="http://schemas.microsoft.com/office/drawing/2014/main" id="{54224EA9-DBEA-4AC7-DCF8-E075BB2C13DF}"/>
              </a:ext>
            </a:extLst>
          </p:cNvPr>
          <p:cNvSpPr/>
          <p:nvPr/>
        </p:nvSpPr>
        <p:spPr>
          <a:xfrm>
            <a:off x="2895600" y="1627229"/>
            <a:ext cx="3494867" cy="3170099"/>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Presented By –</a:t>
            </a:r>
          </a:p>
          <a:p>
            <a:pPr algn="ctr"/>
            <a:endPar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ndParaRP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Anmol Dwivedi (Leader),</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 Mohitha Suresh Singh, </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Ajitesh Goswami, </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Viraja Nelagi,</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Manish Surabhi,</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Varun Verma,</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Yojitha Naga Vaibhavi Uppala, </a:t>
            </a:r>
          </a:p>
          <a:p>
            <a:pPr algn="ctr"/>
            <a:r>
              <a:rPr lang="en-US" sz="2000" b="0" i="0" u="none" strike="noStrike" cap="none" spc="0" baseline="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rPr>
              <a:t>Shreya Reddy Mranganti. </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00961"/>
            <a:ext cx="7681595" cy="382156"/>
          </a:xfrm>
          <a:prstGeom prst="rect">
            <a:avLst/>
          </a:prstGeom>
        </p:spPr>
        <p:txBody>
          <a:bodyPr vert="horz" wrap="square" lIns="0" tIns="12700" rIns="0" bIns="0" rtlCol="0">
            <a:spAutoFit/>
          </a:bodyPr>
          <a:lstStyle/>
          <a:p>
            <a:pPr marL="12700" marR="5080" algn="ctr">
              <a:spcBef>
                <a:spcPts val="100"/>
              </a:spcBef>
            </a:pPr>
            <a:r>
              <a:rPr lang="en-US" sz="2400" b="1" spc="-85" dirty="0">
                <a:solidFill>
                  <a:schemeClr val="accent2"/>
                </a:solidFill>
                <a:latin typeface="+mj-lt"/>
                <a:cs typeface="Verdana"/>
              </a:rPr>
              <a:t>Exploratory Data Analysis : Important Highlights</a:t>
            </a:r>
            <a:endParaRPr lang="en-US" sz="2400" b="1" dirty="0">
              <a:solidFill>
                <a:srgbClr val="00B050"/>
              </a:solidFill>
              <a:latin typeface="+mj-lt"/>
              <a:cs typeface="Verdana"/>
            </a:endParaRPr>
          </a:p>
        </p:txBody>
      </p:sp>
      <p:pic>
        <p:nvPicPr>
          <p:cNvPr id="9" name="Picture 8">
            <a:extLst>
              <a:ext uri="{FF2B5EF4-FFF2-40B4-BE49-F238E27FC236}">
                <a16:creationId xmlns:a16="http://schemas.microsoft.com/office/drawing/2014/main" id="{DDACFAF5-F21F-4D59-B356-F3E555A9B449}"/>
              </a:ext>
            </a:extLst>
          </p:cNvPr>
          <p:cNvPicPr>
            <a:picLocks noChangeAspect="1"/>
          </p:cNvPicPr>
          <p:nvPr/>
        </p:nvPicPr>
        <p:blipFill>
          <a:blip r:embed="rId2"/>
          <a:srcRect t="3668"/>
          <a:stretch/>
        </p:blipFill>
        <p:spPr>
          <a:xfrm>
            <a:off x="16669" y="482139"/>
            <a:ext cx="6951376" cy="1509320"/>
          </a:xfrm>
          <a:prstGeom prst="rect">
            <a:avLst/>
          </a:prstGeom>
        </p:spPr>
      </p:pic>
      <p:pic>
        <p:nvPicPr>
          <p:cNvPr id="11" name="Picture 10">
            <a:extLst>
              <a:ext uri="{FF2B5EF4-FFF2-40B4-BE49-F238E27FC236}">
                <a16:creationId xmlns:a16="http://schemas.microsoft.com/office/drawing/2014/main" id="{E897BDBA-4A54-C18A-B155-F30F8C9C098E}"/>
              </a:ext>
            </a:extLst>
          </p:cNvPr>
          <p:cNvPicPr>
            <a:picLocks noChangeAspect="1"/>
          </p:cNvPicPr>
          <p:nvPr/>
        </p:nvPicPr>
        <p:blipFill>
          <a:blip r:embed="rId3"/>
          <a:stretch>
            <a:fillRect/>
          </a:stretch>
        </p:blipFill>
        <p:spPr>
          <a:xfrm>
            <a:off x="76200" y="1889125"/>
            <a:ext cx="6891845" cy="1533793"/>
          </a:xfrm>
          <a:prstGeom prst="rect">
            <a:avLst/>
          </a:prstGeom>
        </p:spPr>
      </p:pic>
      <p:pic>
        <p:nvPicPr>
          <p:cNvPr id="13" name="Picture 12">
            <a:extLst>
              <a:ext uri="{FF2B5EF4-FFF2-40B4-BE49-F238E27FC236}">
                <a16:creationId xmlns:a16="http://schemas.microsoft.com/office/drawing/2014/main" id="{F1BAD916-4231-1AF6-16F8-D8330D6E3875}"/>
              </a:ext>
            </a:extLst>
          </p:cNvPr>
          <p:cNvPicPr>
            <a:picLocks noChangeAspect="1"/>
          </p:cNvPicPr>
          <p:nvPr/>
        </p:nvPicPr>
        <p:blipFill>
          <a:blip r:embed="rId4"/>
          <a:srcRect t="4332"/>
          <a:stretch/>
        </p:blipFill>
        <p:spPr>
          <a:xfrm>
            <a:off x="0" y="3593468"/>
            <a:ext cx="6968045" cy="1509321"/>
          </a:xfrm>
          <a:prstGeom prst="rect">
            <a:avLst/>
          </a:prstGeom>
        </p:spPr>
      </p:pic>
      <p:sp>
        <p:nvSpPr>
          <p:cNvPr id="17" name="TextBox 16">
            <a:extLst>
              <a:ext uri="{FF2B5EF4-FFF2-40B4-BE49-F238E27FC236}">
                <a16:creationId xmlns:a16="http://schemas.microsoft.com/office/drawing/2014/main" id="{2EAA4928-BD29-F9DF-17DF-B1020AF2622D}"/>
              </a:ext>
            </a:extLst>
          </p:cNvPr>
          <p:cNvSpPr txBox="1"/>
          <p:nvPr/>
        </p:nvSpPr>
        <p:spPr>
          <a:xfrm>
            <a:off x="6958520" y="753604"/>
            <a:ext cx="2133600" cy="769441"/>
          </a:xfrm>
          <a:prstGeom prst="rect">
            <a:avLst/>
          </a:prstGeom>
          <a:noFill/>
        </p:spPr>
        <p:txBody>
          <a:bodyPr wrap="square">
            <a:spAutoFit/>
          </a:bodyPr>
          <a:lstStyle/>
          <a:p>
            <a:r>
              <a:rPr lang="en-US" sz="1100" dirty="0"/>
              <a:t>Significant fluctuations are visible post-2022, which aligns with the onset of the Russia-Ukraine conflict</a:t>
            </a:r>
          </a:p>
        </p:txBody>
      </p:sp>
      <p:sp>
        <p:nvSpPr>
          <p:cNvPr id="19" name="TextBox 18">
            <a:extLst>
              <a:ext uri="{FF2B5EF4-FFF2-40B4-BE49-F238E27FC236}">
                <a16:creationId xmlns:a16="http://schemas.microsoft.com/office/drawing/2014/main" id="{CBB5EDB1-18A3-D2DC-1E98-F677339228CD}"/>
              </a:ext>
            </a:extLst>
          </p:cNvPr>
          <p:cNvSpPr txBox="1"/>
          <p:nvPr/>
        </p:nvSpPr>
        <p:spPr>
          <a:xfrm>
            <a:off x="6958520" y="2087951"/>
            <a:ext cx="2109280" cy="938719"/>
          </a:xfrm>
          <a:prstGeom prst="rect">
            <a:avLst/>
          </a:prstGeom>
          <a:noFill/>
        </p:spPr>
        <p:txBody>
          <a:bodyPr wrap="square">
            <a:spAutoFit/>
          </a:bodyPr>
          <a:lstStyle/>
          <a:p>
            <a:r>
              <a:rPr lang="en-US" sz="1100" dirty="0"/>
              <a:t>A sharp increase in federal rates post-2022 is evident, likely in response to inflationary pressures exacerbated by the conflict.</a:t>
            </a:r>
          </a:p>
        </p:txBody>
      </p:sp>
      <p:sp>
        <p:nvSpPr>
          <p:cNvPr id="21" name="TextBox 20">
            <a:extLst>
              <a:ext uri="{FF2B5EF4-FFF2-40B4-BE49-F238E27FC236}">
                <a16:creationId xmlns:a16="http://schemas.microsoft.com/office/drawing/2014/main" id="{D51297BB-50E2-088F-4F02-08B8D7708CA7}"/>
              </a:ext>
            </a:extLst>
          </p:cNvPr>
          <p:cNvSpPr txBox="1"/>
          <p:nvPr/>
        </p:nvSpPr>
        <p:spPr>
          <a:xfrm>
            <a:off x="6975189" y="3717925"/>
            <a:ext cx="2092611" cy="938719"/>
          </a:xfrm>
          <a:prstGeom prst="rect">
            <a:avLst/>
          </a:prstGeom>
          <a:noFill/>
        </p:spPr>
        <p:txBody>
          <a:bodyPr wrap="square">
            <a:spAutoFit/>
          </a:bodyPr>
          <a:lstStyle/>
          <a:p>
            <a:r>
              <a:rPr lang="en-US" sz="1100" dirty="0"/>
              <a:t>Exports to Russia sharply decline to near zero post-2022, illustrating the impact of sanctions and strained trade relations following the conflict.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FC0AA-AC6F-30A5-811A-CFE63B4474D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C760358-976D-F68B-979C-F480668FC817}"/>
              </a:ext>
            </a:extLst>
          </p:cNvPr>
          <p:cNvPicPr>
            <a:picLocks noChangeAspect="1"/>
          </p:cNvPicPr>
          <p:nvPr/>
        </p:nvPicPr>
        <p:blipFill>
          <a:blip r:embed="rId2"/>
          <a:stretch>
            <a:fillRect/>
          </a:stretch>
        </p:blipFill>
        <p:spPr>
          <a:xfrm>
            <a:off x="1" y="911124"/>
            <a:ext cx="6705600" cy="3105246"/>
          </a:xfrm>
          <a:prstGeom prst="rect">
            <a:avLst/>
          </a:prstGeom>
        </p:spPr>
      </p:pic>
      <p:sp>
        <p:nvSpPr>
          <p:cNvPr id="11" name="TextBox 10">
            <a:extLst>
              <a:ext uri="{FF2B5EF4-FFF2-40B4-BE49-F238E27FC236}">
                <a16:creationId xmlns:a16="http://schemas.microsoft.com/office/drawing/2014/main" id="{AB585219-6CA9-1B80-C8BD-C96462C78CF2}"/>
              </a:ext>
            </a:extLst>
          </p:cNvPr>
          <p:cNvSpPr txBox="1"/>
          <p:nvPr/>
        </p:nvSpPr>
        <p:spPr>
          <a:xfrm>
            <a:off x="6705601" y="1119986"/>
            <a:ext cx="2209799" cy="938719"/>
          </a:xfrm>
          <a:prstGeom prst="rect">
            <a:avLst/>
          </a:prstGeom>
          <a:noFill/>
        </p:spPr>
        <p:txBody>
          <a:bodyPr wrap="square">
            <a:spAutoFit/>
          </a:bodyPr>
          <a:lstStyle/>
          <a:p>
            <a:r>
              <a:rPr lang="en-US" sz="1100" dirty="0"/>
              <a:t>A sharp increase in federal rates post-2022 is evident, likely in response to inflationary pressures exacerbated by the conflict. </a:t>
            </a:r>
          </a:p>
        </p:txBody>
      </p:sp>
      <p:sp>
        <p:nvSpPr>
          <p:cNvPr id="13" name="TextBox 12">
            <a:extLst>
              <a:ext uri="{FF2B5EF4-FFF2-40B4-BE49-F238E27FC236}">
                <a16:creationId xmlns:a16="http://schemas.microsoft.com/office/drawing/2014/main" id="{EEE45FC5-0992-5341-DD3F-08FC895DDA4E}"/>
              </a:ext>
            </a:extLst>
          </p:cNvPr>
          <p:cNvSpPr txBox="1"/>
          <p:nvPr/>
        </p:nvSpPr>
        <p:spPr>
          <a:xfrm>
            <a:off x="6781800" y="2601912"/>
            <a:ext cx="2285999" cy="1107996"/>
          </a:xfrm>
          <a:prstGeom prst="rect">
            <a:avLst/>
          </a:prstGeom>
          <a:noFill/>
        </p:spPr>
        <p:txBody>
          <a:bodyPr wrap="square">
            <a:spAutoFit/>
          </a:bodyPr>
          <a:lstStyle/>
          <a:p>
            <a:r>
              <a:rPr lang="en-US" sz="1100" dirty="0"/>
              <a:t>The continuous rise in CPI post-2020 (COVID-19) and a further surge post-2022 indicates inflationary trends influenced by the pandemic and geopolitical tensions,</a:t>
            </a:r>
          </a:p>
        </p:txBody>
      </p:sp>
      <p:sp>
        <p:nvSpPr>
          <p:cNvPr id="16" name="object 2">
            <a:extLst>
              <a:ext uri="{FF2B5EF4-FFF2-40B4-BE49-F238E27FC236}">
                <a16:creationId xmlns:a16="http://schemas.microsoft.com/office/drawing/2014/main" id="{83D42B9C-C197-6D58-7402-D6D9AB0E227A}"/>
              </a:ext>
            </a:extLst>
          </p:cNvPr>
          <p:cNvSpPr txBox="1">
            <a:spLocks/>
          </p:cNvSpPr>
          <p:nvPr/>
        </p:nvSpPr>
        <p:spPr>
          <a:xfrm>
            <a:off x="381000" y="100961"/>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a:solidFill>
                  <a:schemeClr val="accent2"/>
                </a:solidFill>
                <a:latin typeface="+mj-lt"/>
                <a:cs typeface="Verdana"/>
              </a:rPr>
              <a:t>Exploratory Data Analysis : Important Highlights</a:t>
            </a:r>
            <a:endParaRPr lang="en-US" sz="2400" b="1" dirty="0">
              <a:solidFill>
                <a:srgbClr val="00B050"/>
              </a:solidFill>
              <a:latin typeface="+mj-lt"/>
              <a:cs typeface="Verdana"/>
            </a:endParaRPr>
          </a:p>
        </p:txBody>
      </p:sp>
    </p:spTree>
    <p:extLst>
      <p:ext uri="{BB962C8B-B14F-4D97-AF65-F5344CB8AC3E}">
        <p14:creationId xmlns:p14="http://schemas.microsoft.com/office/powerpoint/2010/main" val="2739809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6506-8153-42D0-664F-5DC79B623E3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F7E2E7D-4B3E-7476-E48D-A14A181A31F7}"/>
              </a:ext>
            </a:extLst>
          </p:cNvPr>
          <p:cNvPicPr>
            <a:picLocks noChangeAspect="1"/>
          </p:cNvPicPr>
          <p:nvPr/>
        </p:nvPicPr>
        <p:blipFill>
          <a:blip r:embed="rId2"/>
          <a:stretch>
            <a:fillRect/>
          </a:stretch>
        </p:blipFill>
        <p:spPr>
          <a:xfrm>
            <a:off x="838200" y="568009"/>
            <a:ext cx="3200088" cy="2038666"/>
          </a:xfrm>
          <a:prstGeom prst="rect">
            <a:avLst/>
          </a:prstGeom>
          <a:ln w="9525">
            <a:solidFill>
              <a:schemeClr val="tx1"/>
            </a:solidFill>
          </a:ln>
        </p:spPr>
      </p:pic>
      <p:pic>
        <p:nvPicPr>
          <p:cNvPr id="11" name="Picture 10">
            <a:extLst>
              <a:ext uri="{FF2B5EF4-FFF2-40B4-BE49-F238E27FC236}">
                <a16:creationId xmlns:a16="http://schemas.microsoft.com/office/drawing/2014/main" id="{EE84580B-8347-79AE-59B4-CD78FA285A91}"/>
              </a:ext>
            </a:extLst>
          </p:cNvPr>
          <p:cNvPicPr>
            <a:picLocks noChangeAspect="1"/>
          </p:cNvPicPr>
          <p:nvPr/>
        </p:nvPicPr>
        <p:blipFill>
          <a:blip r:embed="rId3"/>
          <a:stretch>
            <a:fillRect/>
          </a:stretch>
        </p:blipFill>
        <p:spPr>
          <a:xfrm>
            <a:off x="5105714" y="578328"/>
            <a:ext cx="3218778" cy="2038666"/>
          </a:xfrm>
          <a:prstGeom prst="rect">
            <a:avLst/>
          </a:prstGeom>
          <a:ln w="9525">
            <a:solidFill>
              <a:schemeClr val="tx1"/>
            </a:solidFill>
          </a:ln>
        </p:spPr>
      </p:pic>
      <p:pic>
        <p:nvPicPr>
          <p:cNvPr id="13" name="Picture 12">
            <a:extLst>
              <a:ext uri="{FF2B5EF4-FFF2-40B4-BE49-F238E27FC236}">
                <a16:creationId xmlns:a16="http://schemas.microsoft.com/office/drawing/2014/main" id="{E182EF84-1298-976D-1002-7DE297EBB755}"/>
              </a:ext>
            </a:extLst>
          </p:cNvPr>
          <p:cNvPicPr>
            <a:picLocks noChangeAspect="1"/>
          </p:cNvPicPr>
          <p:nvPr/>
        </p:nvPicPr>
        <p:blipFill>
          <a:blip r:embed="rId4"/>
          <a:stretch>
            <a:fillRect/>
          </a:stretch>
        </p:blipFill>
        <p:spPr>
          <a:xfrm>
            <a:off x="846277" y="2803525"/>
            <a:ext cx="3192011" cy="2038666"/>
          </a:xfrm>
          <a:prstGeom prst="rect">
            <a:avLst/>
          </a:prstGeom>
          <a:ln w="9525">
            <a:solidFill>
              <a:schemeClr val="tx1"/>
            </a:solidFill>
          </a:ln>
        </p:spPr>
      </p:pic>
      <p:pic>
        <p:nvPicPr>
          <p:cNvPr id="17" name="Picture 16">
            <a:extLst>
              <a:ext uri="{FF2B5EF4-FFF2-40B4-BE49-F238E27FC236}">
                <a16:creationId xmlns:a16="http://schemas.microsoft.com/office/drawing/2014/main" id="{D9359F99-5561-3B94-6834-8C68D47DB5DC}"/>
              </a:ext>
            </a:extLst>
          </p:cNvPr>
          <p:cNvPicPr>
            <a:picLocks noChangeAspect="1"/>
          </p:cNvPicPr>
          <p:nvPr/>
        </p:nvPicPr>
        <p:blipFill>
          <a:blip r:embed="rId5"/>
          <a:stretch>
            <a:fillRect/>
          </a:stretch>
        </p:blipFill>
        <p:spPr>
          <a:xfrm>
            <a:off x="5128342" y="2803525"/>
            <a:ext cx="3196150" cy="2038666"/>
          </a:xfrm>
          <a:prstGeom prst="rect">
            <a:avLst/>
          </a:prstGeom>
          <a:ln w="9525">
            <a:solidFill>
              <a:schemeClr val="tx1"/>
            </a:solidFill>
          </a:ln>
        </p:spPr>
      </p:pic>
      <p:sp>
        <p:nvSpPr>
          <p:cNvPr id="20" name="object 2">
            <a:extLst>
              <a:ext uri="{FF2B5EF4-FFF2-40B4-BE49-F238E27FC236}">
                <a16:creationId xmlns:a16="http://schemas.microsoft.com/office/drawing/2014/main" id="{A9272E63-0179-6667-8B19-E6C4C48F8593}"/>
              </a:ext>
            </a:extLst>
          </p:cNvPr>
          <p:cNvSpPr txBox="1">
            <a:spLocks/>
          </p:cNvSpPr>
          <p:nvPr/>
        </p:nvSpPr>
        <p:spPr>
          <a:xfrm>
            <a:off x="381000" y="100961"/>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a:solidFill>
                  <a:schemeClr val="accent2"/>
                </a:solidFill>
                <a:latin typeface="+mj-lt"/>
                <a:cs typeface="Verdana"/>
              </a:rPr>
              <a:t>Exploratory Data Analysis : Important Highlights</a:t>
            </a:r>
            <a:endParaRPr lang="en-US" sz="2400" b="1" dirty="0">
              <a:solidFill>
                <a:srgbClr val="00B050"/>
              </a:solidFill>
              <a:latin typeface="+mj-lt"/>
              <a:cs typeface="Verdana"/>
            </a:endParaRPr>
          </a:p>
        </p:txBody>
      </p:sp>
    </p:spTree>
    <p:extLst>
      <p:ext uri="{BB962C8B-B14F-4D97-AF65-F5344CB8AC3E}">
        <p14:creationId xmlns:p14="http://schemas.microsoft.com/office/powerpoint/2010/main" val="213918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9D16F-2734-FFD4-B24F-D4B3CECAC82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C34B05C-19B2-BE6E-A630-29E7E716D25C}"/>
              </a:ext>
            </a:extLst>
          </p:cNvPr>
          <p:cNvPicPr>
            <a:picLocks noChangeAspect="1"/>
          </p:cNvPicPr>
          <p:nvPr/>
        </p:nvPicPr>
        <p:blipFill>
          <a:blip r:embed="rId2" cstate="print">
            <a:extLst>
              <a:ext uri="{28A0092B-C50C-407E-A947-70E740481C1C}">
                <a14:useLocalDpi xmlns:a14="http://schemas.microsoft.com/office/drawing/2010/main" val="0"/>
              </a:ext>
            </a:extLst>
          </a:blip>
          <a:srcRect t="9618" r="14180"/>
          <a:stretch/>
        </p:blipFill>
        <p:spPr>
          <a:xfrm>
            <a:off x="457200" y="136525"/>
            <a:ext cx="4419600" cy="4654550"/>
          </a:xfrm>
          <a:prstGeom prst="rect">
            <a:avLst/>
          </a:prstGeom>
        </p:spPr>
      </p:pic>
      <p:sp>
        <p:nvSpPr>
          <p:cNvPr id="8" name="TextBox 7">
            <a:extLst>
              <a:ext uri="{FF2B5EF4-FFF2-40B4-BE49-F238E27FC236}">
                <a16:creationId xmlns:a16="http://schemas.microsoft.com/office/drawing/2014/main" id="{03EEE702-36D8-7D67-F799-24CE906D2A20}"/>
              </a:ext>
            </a:extLst>
          </p:cNvPr>
          <p:cNvSpPr txBox="1"/>
          <p:nvPr/>
        </p:nvSpPr>
        <p:spPr>
          <a:xfrm>
            <a:off x="5264944" y="0"/>
            <a:ext cx="3505200" cy="923330"/>
          </a:xfrm>
          <a:prstGeom prst="rect">
            <a:avLst/>
          </a:prstGeom>
          <a:noFill/>
        </p:spPr>
        <p:txBody>
          <a:bodyPr wrap="square" rtlCol="0">
            <a:spAutoFit/>
          </a:bodyPr>
          <a:lstStyle/>
          <a:p>
            <a:r>
              <a:rPr lang="en-US" dirty="0"/>
              <a:t>Correlation Analysis of Data (Post Making the Time Series Stationary)</a:t>
            </a:r>
          </a:p>
        </p:txBody>
      </p:sp>
      <p:sp>
        <p:nvSpPr>
          <p:cNvPr id="10" name="TextBox 9">
            <a:extLst>
              <a:ext uri="{FF2B5EF4-FFF2-40B4-BE49-F238E27FC236}">
                <a16:creationId xmlns:a16="http://schemas.microsoft.com/office/drawing/2014/main" id="{BF82EE6F-65BC-2723-6808-008D65077A81}"/>
              </a:ext>
            </a:extLst>
          </p:cNvPr>
          <p:cNvSpPr txBox="1"/>
          <p:nvPr/>
        </p:nvSpPr>
        <p:spPr>
          <a:xfrm>
            <a:off x="5264944" y="923330"/>
            <a:ext cx="3429000" cy="1384995"/>
          </a:xfrm>
          <a:prstGeom prst="rect">
            <a:avLst/>
          </a:prstGeom>
          <a:noFill/>
        </p:spPr>
        <p:txBody>
          <a:bodyPr wrap="square">
            <a:spAutoFit/>
          </a:bodyPr>
          <a:lstStyle/>
          <a:p>
            <a:r>
              <a:rPr lang="en-US" sz="1200" b="1" dirty="0"/>
              <a:t>After making the data stationary</a:t>
            </a:r>
            <a:r>
              <a:rPr lang="en-US" sz="1200" dirty="0"/>
              <a:t>, correlation analysis helps identify the relationships between variables by removing trends and seasonality. This </a:t>
            </a:r>
            <a:r>
              <a:rPr lang="en-US" sz="1200" b="1" dirty="0"/>
              <a:t>ensures that the analysis focuses on the true underlying dynamics rather than spurious correlations</a:t>
            </a:r>
            <a:r>
              <a:rPr lang="en-US" sz="1200" dirty="0"/>
              <a:t> caused by non-stationary data.</a:t>
            </a:r>
          </a:p>
        </p:txBody>
      </p:sp>
      <p:sp>
        <p:nvSpPr>
          <p:cNvPr id="12" name="TextBox 11">
            <a:extLst>
              <a:ext uri="{FF2B5EF4-FFF2-40B4-BE49-F238E27FC236}">
                <a16:creationId xmlns:a16="http://schemas.microsoft.com/office/drawing/2014/main" id="{10834231-ED41-A5B5-437C-F605EDEE916D}"/>
              </a:ext>
            </a:extLst>
          </p:cNvPr>
          <p:cNvSpPr txBox="1"/>
          <p:nvPr/>
        </p:nvSpPr>
        <p:spPr>
          <a:xfrm>
            <a:off x="5264944" y="2308325"/>
            <a:ext cx="3429000" cy="938719"/>
          </a:xfrm>
          <a:prstGeom prst="rect">
            <a:avLst/>
          </a:prstGeom>
          <a:noFill/>
        </p:spPr>
        <p:txBody>
          <a:bodyPr wrap="square">
            <a:spAutoFit/>
          </a:bodyPr>
          <a:lstStyle/>
          <a:p>
            <a:r>
              <a:rPr lang="en-US" sz="1100" b="1" dirty="0">
                <a:solidFill>
                  <a:srgbClr val="00B0F0"/>
                </a:solidFill>
              </a:rPr>
              <a:t>Strongest Positive Correlation - Producer Price Index (PPI) and CPI Value Inflation (0.71)</a:t>
            </a:r>
          </a:p>
          <a:p>
            <a:r>
              <a:rPr lang="en-US" sz="1100" b="1" dirty="0">
                <a:solidFill>
                  <a:schemeClr val="accent6">
                    <a:lumMod val="75000"/>
                  </a:schemeClr>
                </a:solidFill>
              </a:rPr>
              <a:t>Strongest Negative Correlation - Adjusted Closing Price and Market Volatility (-0.52)</a:t>
            </a:r>
            <a:endParaRPr lang="en-US" sz="1100" dirty="0"/>
          </a:p>
          <a:p>
            <a:endParaRPr lang="en-US" sz="1100" dirty="0"/>
          </a:p>
        </p:txBody>
      </p:sp>
      <p:pic>
        <p:nvPicPr>
          <p:cNvPr id="6" name="Picture 5">
            <a:extLst>
              <a:ext uri="{FF2B5EF4-FFF2-40B4-BE49-F238E27FC236}">
                <a16:creationId xmlns:a16="http://schemas.microsoft.com/office/drawing/2014/main" id="{D424500C-7009-253B-7763-1BBEE6AB69E9}"/>
              </a:ext>
            </a:extLst>
          </p:cNvPr>
          <p:cNvPicPr>
            <a:picLocks noChangeAspect="1"/>
          </p:cNvPicPr>
          <p:nvPr/>
        </p:nvPicPr>
        <p:blipFill>
          <a:blip r:embed="rId3"/>
          <a:stretch>
            <a:fillRect/>
          </a:stretch>
        </p:blipFill>
        <p:spPr>
          <a:xfrm>
            <a:off x="5410200" y="3032125"/>
            <a:ext cx="2514818" cy="2034716"/>
          </a:xfrm>
          <a:prstGeom prst="rect">
            <a:avLst/>
          </a:prstGeom>
        </p:spPr>
      </p:pic>
    </p:spTree>
    <p:extLst>
      <p:ext uri="{BB962C8B-B14F-4D97-AF65-F5344CB8AC3E}">
        <p14:creationId xmlns:p14="http://schemas.microsoft.com/office/powerpoint/2010/main" val="392197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76A9-AEDB-BD34-8885-B0A6116C43D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7747414-C220-A25E-E23C-55963D9CF48A}"/>
              </a:ext>
            </a:extLst>
          </p:cNvPr>
          <p:cNvPicPr>
            <a:picLocks noChangeAspect="1"/>
          </p:cNvPicPr>
          <p:nvPr/>
        </p:nvPicPr>
        <p:blipFill>
          <a:blip r:embed="rId2"/>
          <a:stretch>
            <a:fillRect/>
          </a:stretch>
        </p:blipFill>
        <p:spPr>
          <a:xfrm>
            <a:off x="819150" y="526922"/>
            <a:ext cx="7467600" cy="2829484"/>
          </a:xfrm>
          <a:prstGeom prst="rect">
            <a:avLst/>
          </a:prstGeom>
        </p:spPr>
      </p:pic>
      <p:sp>
        <p:nvSpPr>
          <p:cNvPr id="9" name="TextBox 8">
            <a:extLst>
              <a:ext uri="{FF2B5EF4-FFF2-40B4-BE49-F238E27FC236}">
                <a16:creationId xmlns:a16="http://schemas.microsoft.com/office/drawing/2014/main" id="{3F7C5B06-7785-3392-6819-F3E757AB6A8B}"/>
              </a:ext>
            </a:extLst>
          </p:cNvPr>
          <p:cNvSpPr txBox="1"/>
          <p:nvPr/>
        </p:nvSpPr>
        <p:spPr>
          <a:xfrm>
            <a:off x="76200" y="3489325"/>
            <a:ext cx="9144000" cy="1223412"/>
          </a:xfrm>
          <a:prstGeom prst="rect">
            <a:avLst/>
          </a:prstGeom>
          <a:noFill/>
        </p:spPr>
        <p:txBody>
          <a:bodyPr wrap="square">
            <a:spAutoFit/>
          </a:bodyPr>
          <a:lstStyle/>
          <a:p>
            <a:r>
              <a:rPr lang="en-US" sz="1050" b="1" dirty="0"/>
              <a:t>CPI Value Inflation- </a:t>
            </a:r>
            <a:r>
              <a:rPr lang="en-US" sz="1050" dirty="0"/>
              <a:t> Inflation is a critical economic indicator directly affected by global events like the COVID-19 pandemic and the Russia-Ukraine conflict. This plot provides an insight into the distribution of inflation over the observed timeline, reflecting the economic pressures during crises.</a:t>
            </a:r>
          </a:p>
          <a:p>
            <a:pPr marL="228600" indent="-228600">
              <a:buAutoNum type="arabicPeriod"/>
            </a:pPr>
            <a:endParaRPr lang="en-US" sz="1050" dirty="0"/>
          </a:p>
          <a:p>
            <a:pPr marL="228600" indent="-228600">
              <a:buAutoNum type="arabicPeriod"/>
            </a:pPr>
            <a:endParaRPr lang="en-US" sz="1050" dirty="0"/>
          </a:p>
          <a:p>
            <a:r>
              <a:rPr lang="en-US" sz="1050" b="1" dirty="0"/>
              <a:t>US Crude Oil Prices (Dollar per Barrel) - </a:t>
            </a:r>
            <a:r>
              <a:rPr lang="en-US" sz="1050" dirty="0"/>
              <a:t>Crude oil prices are highly sensitive to geopolitical events, especially the Russia-Ukraine conflict, which disrupted global energy supply. This plot highlights how crude oil prices behaved during this period, offering an understanding of the broader economic implications.</a:t>
            </a:r>
          </a:p>
        </p:txBody>
      </p:sp>
      <p:sp>
        <p:nvSpPr>
          <p:cNvPr id="12" name="object 2">
            <a:extLst>
              <a:ext uri="{FF2B5EF4-FFF2-40B4-BE49-F238E27FC236}">
                <a16:creationId xmlns:a16="http://schemas.microsoft.com/office/drawing/2014/main" id="{4F49D01E-9528-B809-A33C-C4A50C5CC941}"/>
              </a:ext>
            </a:extLst>
          </p:cNvPr>
          <p:cNvSpPr txBox="1">
            <a:spLocks noGrp="1"/>
          </p:cNvSpPr>
          <p:nvPr>
            <p:ph type="title"/>
          </p:nvPr>
        </p:nvSpPr>
        <p:spPr>
          <a:xfrm>
            <a:off x="381000" y="100961"/>
            <a:ext cx="7681595" cy="382156"/>
          </a:xfrm>
          <a:prstGeom prst="rect">
            <a:avLst/>
          </a:prstGeom>
        </p:spPr>
        <p:txBody>
          <a:bodyPr vert="horz" wrap="square" lIns="0" tIns="12700" rIns="0" bIns="0" rtlCol="0">
            <a:spAutoFit/>
          </a:bodyPr>
          <a:lstStyle/>
          <a:p>
            <a:pPr marL="12700" marR="5080" algn="ctr">
              <a:spcBef>
                <a:spcPts val="100"/>
              </a:spcBef>
            </a:pPr>
            <a:r>
              <a:rPr lang="en-US" sz="2400" b="1" spc="-85" dirty="0">
                <a:solidFill>
                  <a:schemeClr val="accent2"/>
                </a:solidFill>
                <a:latin typeface="+mj-lt"/>
                <a:cs typeface="Verdana"/>
              </a:rPr>
              <a:t>Exploratory Data Analysis : Important Highlights</a:t>
            </a:r>
            <a:endParaRPr lang="en-US" sz="2400" b="1" dirty="0">
              <a:solidFill>
                <a:srgbClr val="00B050"/>
              </a:solidFill>
              <a:latin typeface="+mj-lt"/>
              <a:cs typeface="Verdana"/>
            </a:endParaRPr>
          </a:p>
        </p:txBody>
      </p:sp>
    </p:spTree>
    <p:extLst>
      <p:ext uri="{BB962C8B-B14F-4D97-AF65-F5344CB8AC3E}">
        <p14:creationId xmlns:p14="http://schemas.microsoft.com/office/powerpoint/2010/main" val="2224677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7BE4CE7-1060-94D6-BA8B-F79D56D250F7}"/>
              </a:ext>
            </a:extLst>
          </p:cNvPr>
          <p:cNvSpPr/>
          <p:nvPr/>
        </p:nvSpPr>
        <p:spPr>
          <a:xfrm>
            <a:off x="-228600" y="669925"/>
            <a:ext cx="3124200" cy="461665"/>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ADF Test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Rectangle 12">
            <a:extLst>
              <a:ext uri="{FF2B5EF4-FFF2-40B4-BE49-F238E27FC236}">
                <a16:creationId xmlns:a16="http://schemas.microsoft.com/office/drawing/2014/main" id="{6004766B-EF2B-F158-DFC7-CA766E46A8DD}"/>
              </a:ext>
            </a:extLst>
          </p:cNvPr>
          <p:cNvSpPr/>
          <p:nvPr/>
        </p:nvSpPr>
        <p:spPr>
          <a:xfrm>
            <a:off x="-228600" y="1378277"/>
            <a:ext cx="3124200" cy="461665"/>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KPSS Test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4" name="Arrow: Right 13">
            <a:extLst>
              <a:ext uri="{FF2B5EF4-FFF2-40B4-BE49-F238E27FC236}">
                <a16:creationId xmlns:a16="http://schemas.microsoft.com/office/drawing/2014/main" id="{01F1783C-1FFB-AD9F-EBD1-03B218313790}"/>
              </a:ext>
            </a:extLst>
          </p:cNvPr>
          <p:cNvSpPr/>
          <p:nvPr/>
        </p:nvSpPr>
        <p:spPr>
          <a:xfrm>
            <a:off x="2286000" y="1149876"/>
            <a:ext cx="7620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7A00E00-C39A-77B9-B77E-2B78D38DA0D7}"/>
              </a:ext>
            </a:extLst>
          </p:cNvPr>
          <p:cNvSpPr/>
          <p:nvPr/>
        </p:nvSpPr>
        <p:spPr>
          <a:xfrm>
            <a:off x="2895600" y="688211"/>
            <a:ext cx="3124200" cy="461665"/>
          </a:xfrm>
          <a:prstGeom prst="rect">
            <a:avLst/>
          </a:prstGeom>
          <a:noFill/>
        </p:spPr>
        <p:txBody>
          <a:bodyPr wrap="square" lIns="91440" tIns="45720" rIns="91440" bIns="45720">
            <a:spAutoFit/>
          </a:bodyPr>
          <a:lstStyle/>
          <a:p>
            <a:pPr algn="ct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First Differencing</a:t>
            </a:r>
          </a:p>
        </p:txBody>
      </p:sp>
      <p:sp>
        <p:nvSpPr>
          <p:cNvPr id="16" name="Rectangle 15">
            <a:extLst>
              <a:ext uri="{FF2B5EF4-FFF2-40B4-BE49-F238E27FC236}">
                <a16:creationId xmlns:a16="http://schemas.microsoft.com/office/drawing/2014/main" id="{B0ADEECD-F88D-69C1-F977-E4E8EBCB6E90}"/>
              </a:ext>
            </a:extLst>
          </p:cNvPr>
          <p:cNvSpPr/>
          <p:nvPr/>
        </p:nvSpPr>
        <p:spPr>
          <a:xfrm>
            <a:off x="2895600" y="1508125"/>
            <a:ext cx="3124200" cy="461665"/>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Second</a:t>
            </a:r>
            <a:r>
              <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Differencing</a:t>
            </a:r>
          </a:p>
        </p:txBody>
      </p:sp>
      <p:sp>
        <p:nvSpPr>
          <p:cNvPr id="17" name="Arrow: Right 16">
            <a:extLst>
              <a:ext uri="{FF2B5EF4-FFF2-40B4-BE49-F238E27FC236}">
                <a16:creationId xmlns:a16="http://schemas.microsoft.com/office/drawing/2014/main" id="{94C7D5D5-9B48-76D5-EF6B-9BF0E187A78D}"/>
              </a:ext>
            </a:extLst>
          </p:cNvPr>
          <p:cNvSpPr/>
          <p:nvPr/>
        </p:nvSpPr>
        <p:spPr>
          <a:xfrm>
            <a:off x="6019802" y="1161723"/>
            <a:ext cx="76200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E7FF831-7142-C223-032F-4B26FF38DC91}"/>
              </a:ext>
            </a:extLst>
          </p:cNvPr>
          <p:cNvSpPr/>
          <p:nvPr/>
        </p:nvSpPr>
        <p:spPr>
          <a:xfrm>
            <a:off x="6384133" y="688210"/>
            <a:ext cx="3124200" cy="461665"/>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ADF Test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9" name="Rectangle 18">
            <a:extLst>
              <a:ext uri="{FF2B5EF4-FFF2-40B4-BE49-F238E27FC236}">
                <a16:creationId xmlns:a16="http://schemas.microsoft.com/office/drawing/2014/main" id="{73C0EA03-4D85-7121-4245-3AD759074017}"/>
              </a:ext>
            </a:extLst>
          </p:cNvPr>
          <p:cNvSpPr/>
          <p:nvPr/>
        </p:nvSpPr>
        <p:spPr>
          <a:xfrm>
            <a:off x="6400802" y="1390323"/>
            <a:ext cx="3124200" cy="461665"/>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KPSS Test</a:t>
            </a:r>
            <a:endParaRPr 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3" name="object 2">
            <a:extLst>
              <a:ext uri="{FF2B5EF4-FFF2-40B4-BE49-F238E27FC236}">
                <a16:creationId xmlns:a16="http://schemas.microsoft.com/office/drawing/2014/main" id="{B844B679-7412-EE95-182E-990622D1EF71}"/>
              </a:ext>
            </a:extLst>
          </p:cNvPr>
          <p:cNvSpPr txBox="1">
            <a:spLocks/>
          </p:cNvSpPr>
          <p:nvPr/>
        </p:nvSpPr>
        <p:spPr>
          <a:xfrm>
            <a:off x="381000" y="100961"/>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Stationarity Analysis : Meeting the VARX Requirements</a:t>
            </a:r>
            <a:endParaRPr lang="en-US" sz="2400" b="1" dirty="0">
              <a:solidFill>
                <a:srgbClr val="00B050"/>
              </a:solidFill>
              <a:latin typeface="+mj-lt"/>
              <a:cs typeface="Verdana"/>
            </a:endParaRPr>
          </a:p>
        </p:txBody>
      </p:sp>
      <p:pic>
        <p:nvPicPr>
          <p:cNvPr id="27" name="Picture 26">
            <a:extLst>
              <a:ext uri="{FF2B5EF4-FFF2-40B4-BE49-F238E27FC236}">
                <a16:creationId xmlns:a16="http://schemas.microsoft.com/office/drawing/2014/main" id="{7C878027-26DE-F303-2E65-B0274119173D}"/>
              </a:ext>
            </a:extLst>
          </p:cNvPr>
          <p:cNvPicPr>
            <a:picLocks noChangeAspect="1"/>
          </p:cNvPicPr>
          <p:nvPr/>
        </p:nvPicPr>
        <p:blipFill>
          <a:blip r:embed="rId2"/>
          <a:stretch>
            <a:fillRect/>
          </a:stretch>
        </p:blipFill>
        <p:spPr>
          <a:xfrm>
            <a:off x="228600" y="2054085"/>
            <a:ext cx="2522439" cy="2834886"/>
          </a:xfrm>
          <a:prstGeom prst="rect">
            <a:avLst/>
          </a:prstGeom>
        </p:spPr>
      </p:pic>
      <p:sp>
        <p:nvSpPr>
          <p:cNvPr id="28" name="TextBox 27">
            <a:extLst>
              <a:ext uri="{FF2B5EF4-FFF2-40B4-BE49-F238E27FC236}">
                <a16:creationId xmlns:a16="http://schemas.microsoft.com/office/drawing/2014/main" id="{6CAA7AA6-8593-FB5A-6929-714DEB1EFDA5}"/>
              </a:ext>
            </a:extLst>
          </p:cNvPr>
          <p:cNvSpPr txBox="1"/>
          <p:nvPr/>
        </p:nvSpPr>
        <p:spPr>
          <a:xfrm>
            <a:off x="2971800" y="2328039"/>
            <a:ext cx="2971800" cy="1877437"/>
          </a:xfrm>
          <a:prstGeom prst="rect">
            <a:avLst/>
          </a:prstGeom>
          <a:noFill/>
        </p:spPr>
        <p:txBody>
          <a:bodyPr wrap="square" rtlCol="0">
            <a:spAutoFit/>
          </a:bodyPr>
          <a:lstStyle/>
          <a:p>
            <a:r>
              <a:rPr lang="en-US" sz="1400" b="1" dirty="0">
                <a:latin typeface="+mn-lt"/>
              </a:rPr>
              <a:t>Variables that become Stationary After 1</a:t>
            </a:r>
            <a:r>
              <a:rPr lang="en-US" sz="1400" b="1" baseline="30000" dirty="0">
                <a:latin typeface="+mn-lt"/>
              </a:rPr>
              <a:t>st</a:t>
            </a:r>
            <a:r>
              <a:rPr lang="en-US" sz="1400" b="1" dirty="0">
                <a:latin typeface="+mn-lt"/>
              </a:rPr>
              <a:t> Differencing</a:t>
            </a:r>
            <a:r>
              <a:rPr lang="en-US" sz="1400" dirty="0">
                <a:latin typeface="+mn-lt"/>
              </a:rPr>
              <a:t>:</a:t>
            </a:r>
          </a:p>
          <a:p>
            <a:pPr marL="285750" indent="-285750">
              <a:buFont typeface="Arial" panose="020B0604020202020204" pitchFamily="34" charset="0"/>
              <a:buChar char="•"/>
            </a:pPr>
            <a:r>
              <a:rPr lang="en-US" sz="1400" dirty="0" err="1">
                <a:latin typeface="+mn-lt"/>
              </a:rPr>
              <a:t>Average_Hourly_Earning</a:t>
            </a:r>
            <a:r>
              <a:rPr lang="en-US" sz="1400" dirty="0">
                <a:latin typeface="+mn-lt"/>
              </a:rPr>
              <a:t> </a:t>
            </a:r>
          </a:p>
          <a:p>
            <a:pPr marL="285750" indent="-285750">
              <a:buFont typeface="Arial" panose="020B0604020202020204" pitchFamily="34" charset="0"/>
              <a:buChar char="•"/>
            </a:pPr>
            <a:r>
              <a:rPr lang="en-US" sz="1400" dirty="0" err="1">
                <a:latin typeface="+mn-lt"/>
              </a:rPr>
              <a:t>Federal_Rates_Monthly</a:t>
            </a:r>
            <a:endParaRPr lang="en-US" sz="1400" dirty="0">
              <a:latin typeface="+mn-lt"/>
            </a:endParaRPr>
          </a:p>
          <a:p>
            <a:pPr marL="285750" indent="-285750">
              <a:buFont typeface="Arial" panose="020B0604020202020204" pitchFamily="34" charset="0"/>
              <a:buChar char="•"/>
            </a:pPr>
            <a:r>
              <a:rPr lang="en-US" sz="1400" dirty="0" err="1">
                <a:latin typeface="+mn-lt"/>
              </a:rPr>
              <a:t>CPI_Value_Inflation</a:t>
            </a:r>
            <a:endParaRPr lang="en-US" sz="1400" dirty="0">
              <a:latin typeface="+mn-lt"/>
            </a:endParaRPr>
          </a:p>
          <a:p>
            <a:pPr marL="285750" indent="-285750">
              <a:buFont typeface="Arial" panose="020B0604020202020204" pitchFamily="34" charset="0"/>
              <a:buChar char="•"/>
            </a:pPr>
            <a:r>
              <a:rPr lang="en-US" sz="1400" dirty="0" err="1">
                <a:latin typeface="+mn-lt"/>
              </a:rPr>
              <a:t>Nominal_Broad_US_Dollar_Index</a:t>
            </a:r>
            <a:endParaRPr lang="en-US" sz="1400" dirty="0">
              <a:latin typeface="+mn-lt"/>
            </a:endParaRPr>
          </a:p>
          <a:p>
            <a:pPr marL="285750" indent="-285750">
              <a:buFont typeface="Arial" panose="020B0604020202020204" pitchFamily="34" charset="0"/>
              <a:buChar char="•"/>
            </a:pPr>
            <a:r>
              <a:rPr lang="en-US" sz="1400" dirty="0" err="1">
                <a:latin typeface="+mn-lt"/>
              </a:rPr>
              <a:t>producer_price_index_all_commodities</a:t>
            </a:r>
            <a:endParaRPr lang="en-US" sz="1400" dirty="0">
              <a:latin typeface="+mn-lt"/>
            </a:endParaRPr>
          </a:p>
        </p:txBody>
      </p:sp>
      <p:sp>
        <p:nvSpPr>
          <p:cNvPr id="29" name="TextBox 28">
            <a:extLst>
              <a:ext uri="{FF2B5EF4-FFF2-40B4-BE49-F238E27FC236}">
                <a16:creationId xmlns:a16="http://schemas.microsoft.com/office/drawing/2014/main" id="{9F9672FC-78D4-5761-CE20-77615DF1789C}"/>
              </a:ext>
            </a:extLst>
          </p:cNvPr>
          <p:cNvSpPr txBox="1"/>
          <p:nvPr/>
        </p:nvSpPr>
        <p:spPr>
          <a:xfrm>
            <a:off x="6019800" y="2328039"/>
            <a:ext cx="3123008" cy="1569660"/>
          </a:xfrm>
          <a:prstGeom prst="rect">
            <a:avLst/>
          </a:prstGeom>
          <a:noFill/>
        </p:spPr>
        <p:txBody>
          <a:bodyPr wrap="square" rtlCol="0">
            <a:spAutoFit/>
          </a:bodyPr>
          <a:lstStyle/>
          <a:p>
            <a:r>
              <a:rPr lang="en-US" sz="1400" b="1" dirty="0">
                <a:latin typeface="+mn-lt"/>
              </a:rPr>
              <a:t>Variables that become Stationary After 2</a:t>
            </a:r>
            <a:r>
              <a:rPr lang="en-US" sz="1400" b="1" baseline="30000" dirty="0">
                <a:latin typeface="+mn-lt"/>
              </a:rPr>
              <a:t>nd</a:t>
            </a:r>
            <a:r>
              <a:rPr lang="en-US" sz="1400" b="1" dirty="0">
                <a:latin typeface="+mn-lt"/>
              </a:rPr>
              <a:t> Differencing</a:t>
            </a:r>
            <a:r>
              <a:rPr lang="en-US" sz="1400" dirty="0">
                <a:latin typeface="+mn-lt"/>
              </a:rPr>
              <a:t>:</a:t>
            </a:r>
          </a:p>
          <a:p>
            <a:r>
              <a:rPr lang="en-US" sz="1400" dirty="0" err="1">
                <a:latin typeface="+mn-lt"/>
              </a:rPr>
              <a:t>Average_Hourly_Earning</a:t>
            </a:r>
            <a:r>
              <a:rPr lang="en-US" sz="1400" dirty="0">
                <a:latin typeface="+mn-lt"/>
              </a:rPr>
              <a:t>',    '</a:t>
            </a:r>
            <a:r>
              <a:rPr lang="en-US" sz="1400" dirty="0" err="1">
                <a:latin typeface="+mn-lt"/>
              </a:rPr>
              <a:t>CPI_Value_Inflation</a:t>
            </a:r>
            <a:r>
              <a:rPr lang="en-US" sz="1400" dirty="0">
                <a:latin typeface="+mn-lt"/>
              </a:rPr>
              <a:t>',    '</a:t>
            </a:r>
            <a:r>
              <a:rPr lang="en-US" sz="1400" dirty="0" err="1">
                <a:latin typeface="+mn-lt"/>
              </a:rPr>
              <a:t>producer_price_index_all_commodities</a:t>
            </a:r>
            <a:endParaRPr lang="en-US" sz="1400" dirty="0">
              <a:latin typeface="+mn-lt"/>
            </a:endParaRPr>
          </a:p>
          <a:p>
            <a:endParaRPr lang="en-US" sz="1400" dirty="0">
              <a:latin typeface="+mn-lt"/>
            </a:endParaRPr>
          </a:p>
          <a:p>
            <a:pPr marL="285750" indent="-285750">
              <a:buFont typeface="Arial" panose="020B0604020202020204" pitchFamily="34" charset="0"/>
              <a:buChar char="•"/>
            </a:pPr>
            <a:endParaRPr lang="en-US" sz="1200" dirty="0">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4F8CE-E472-D461-2ECB-DC33507FCA6D}"/>
            </a:ext>
          </a:extLst>
        </p:cNvPr>
        <p:cNvGrpSpPr/>
        <p:nvPr/>
      </p:nvGrpSpPr>
      <p:grpSpPr>
        <a:xfrm>
          <a:off x="0" y="0"/>
          <a:ext cx="0" cy="0"/>
          <a:chOff x="0" y="0"/>
          <a:chExt cx="0" cy="0"/>
        </a:xfrm>
      </p:grpSpPr>
      <p:sp>
        <p:nvSpPr>
          <p:cNvPr id="3" name="object 2">
            <a:extLst>
              <a:ext uri="{FF2B5EF4-FFF2-40B4-BE49-F238E27FC236}">
                <a16:creationId xmlns:a16="http://schemas.microsoft.com/office/drawing/2014/main" id="{DA39B662-0977-6A4B-0024-530C817BDE56}"/>
              </a:ext>
            </a:extLst>
          </p:cNvPr>
          <p:cNvSpPr txBox="1">
            <a:spLocks/>
          </p:cNvSpPr>
          <p:nvPr/>
        </p:nvSpPr>
        <p:spPr>
          <a:xfrm>
            <a:off x="731202" y="136525"/>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Stationarity Analysis : Meeting the VARX Requirements</a:t>
            </a:r>
            <a:endParaRPr lang="en-US" sz="2400" b="1" dirty="0">
              <a:solidFill>
                <a:srgbClr val="00B050"/>
              </a:solidFill>
              <a:latin typeface="+mj-lt"/>
              <a:cs typeface="Verdana"/>
            </a:endParaRPr>
          </a:p>
        </p:txBody>
      </p:sp>
      <p:pic>
        <p:nvPicPr>
          <p:cNvPr id="5" name="Picture 4">
            <a:extLst>
              <a:ext uri="{FF2B5EF4-FFF2-40B4-BE49-F238E27FC236}">
                <a16:creationId xmlns:a16="http://schemas.microsoft.com/office/drawing/2014/main" id="{D7BD9D0D-19F9-9E89-1CE0-3B8902DBB786}"/>
              </a:ext>
            </a:extLst>
          </p:cNvPr>
          <p:cNvPicPr>
            <a:picLocks noChangeAspect="1"/>
          </p:cNvPicPr>
          <p:nvPr/>
        </p:nvPicPr>
        <p:blipFill>
          <a:blip r:embed="rId2"/>
          <a:stretch>
            <a:fillRect/>
          </a:stretch>
        </p:blipFill>
        <p:spPr>
          <a:xfrm>
            <a:off x="1066800" y="488357"/>
            <a:ext cx="6781802" cy="1974141"/>
          </a:xfrm>
          <a:prstGeom prst="rect">
            <a:avLst/>
          </a:prstGeom>
        </p:spPr>
      </p:pic>
      <p:pic>
        <p:nvPicPr>
          <p:cNvPr id="8" name="Picture 7">
            <a:extLst>
              <a:ext uri="{FF2B5EF4-FFF2-40B4-BE49-F238E27FC236}">
                <a16:creationId xmlns:a16="http://schemas.microsoft.com/office/drawing/2014/main" id="{60D70312-09D4-2B5F-06F2-A1CFEB0B09CA}"/>
              </a:ext>
            </a:extLst>
          </p:cNvPr>
          <p:cNvPicPr>
            <a:picLocks noChangeAspect="1"/>
          </p:cNvPicPr>
          <p:nvPr/>
        </p:nvPicPr>
        <p:blipFill>
          <a:blip r:embed="rId3"/>
          <a:stretch>
            <a:fillRect/>
          </a:stretch>
        </p:blipFill>
        <p:spPr>
          <a:xfrm>
            <a:off x="1943099" y="2462498"/>
            <a:ext cx="5257800" cy="2548766"/>
          </a:xfrm>
          <a:prstGeom prst="rect">
            <a:avLst/>
          </a:prstGeom>
        </p:spPr>
      </p:pic>
    </p:spTree>
    <p:extLst>
      <p:ext uri="{BB962C8B-B14F-4D97-AF65-F5344CB8AC3E}">
        <p14:creationId xmlns:p14="http://schemas.microsoft.com/office/powerpoint/2010/main" val="28219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99CD7815-6257-78BE-EE90-40913AE3B858}"/>
              </a:ext>
            </a:extLst>
          </p:cNvPr>
          <p:cNvSpPr txBox="1">
            <a:spLocks/>
          </p:cNvSpPr>
          <p:nvPr/>
        </p:nvSpPr>
        <p:spPr>
          <a:xfrm>
            <a:off x="731202" y="136525"/>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VARX Modelling : Why this Model??</a:t>
            </a:r>
            <a:endParaRPr lang="en-US" sz="2400" b="1" dirty="0">
              <a:solidFill>
                <a:srgbClr val="00B050"/>
              </a:solidFill>
              <a:latin typeface="+mj-lt"/>
              <a:cs typeface="Verdana"/>
            </a:endParaRPr>
          </a:p>
        </p:txBody>
      </p:sp>
      <p:sp>
        <p:nvSpPr>
          <p:cNvPr id="12" name="TextBox 11">
            <a:extLst>
              <a:ext uri="{FF2B5EF4-FFF2-40B4-BE49-F238E27FC236}">
                <a16:creationId xmlns:a16="http://schemas.microsoft.com/office/drawing/2014/main" id="{2D9A7E7D-19F3-AC41-1207-B01B4FFC5AE9}"/>
              </a:ext>
            </a:extLst>
          </p:cNvPr>
          <p:cNvSpPr txBox="1"/>
          <p:nvPr/>
        </p:nvSpPr>
        <p:spPr>
          <a:xfrm>
            <a:off x="166686" y="1768847"/>
            <a:ext cx="4710114" cy="286232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n-lt"/>
              </a:rPr>
              <a:t>Captures the dynamic interdependencies between multiple economic indicators, offering a comprehensive view of their relationships.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n-lt"/>
              </a:rPr>
              <a:t>Incorporates exogenous shocks like the COVID-19 pandemic and the Russia-Ukraine conflict, directly assessing their impacts.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n-lt"/>
              </a:rPr>
              <a:t>Effectively models lagged relationships, addressing the delayed effects often seen in economic variables.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n-lt"/>
              </a:rPr>
              <a:t>Provides robust and interpretable insights compared to machine learning models, aligning with econometric best practices.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mn-lt"/>
              </a:rPr>
              <a:t>Overcomes the limitations of univariate models like ARIMA, which cannot handle multiple interdependent variables or external events. </a:t>
            </a:r>
          </a:p>
        </p:txBody>
      </p:sp>
      <p:sp>
        <p:nvSpPr>
          <p:cNvPr id="14" name="TextBox 13">
            <a:extLst>
              <a:ext uri="{FF2B5EF4-FFF2-40B4-BE49-F238E27FC236}">
                <a16:creationId xmlns:a16="http://schemas.microsoft.com/office/drawing/2014/main" id="{4D243396-3DCF-F295-78AA-37F5EAE9E953}"/>
              </a:ext>
            </a:extLst>
          </p:cNvPr>
          <p:cNvSpPr txBox="1"/>
          <p:nvPr/>
        </p:nvSpPr>
        <p:spPr>
          <a:xfrm>
            <a:off x="228600" y="518681"/>
            <a:ext cx="8596313" cy="1169551"/>
          </a:xfrm>
          <a:prstGeom prst="rect">
            <a:avLst/>
          </a:prstGeom>
          <a:noFill/>
        </p:spPr>
        <p:txBody>
          <a:bodyPr wrap="square">
            <a:spAutoFit/>
          </a:bodyPr>
          <a:lstStyle/>
          <a:p>
            <a:r>
              <a:rPr lang="en-US" sz="1400" dirty="0">
                <a:latin typeface="+mn-lt"/>
              </a:rPr>
              <a:t>A VARX (Vector Autoregression with Exogenous Variables) model is a statistical tool used to </a:t>
            </a:r>
            <a:r>
              <a:rPr lang="en-US" sz="1400" b="1" dirty="0">
                <a:solidFill>
                  <a:srgbClr val="002060"/>
                </a:solidFill>
                <a:latin typeface="+mn-lt"/>
              </a:rPr>
              <a:t>analyze the relationships between multiple interdependent variables over time</a:t>
            </a:r>
            <a:r>
              <a:rPr lang="en-US" sz="1400" dirty="0">
                <a:solidFill>
                  <a:srgbClr val="002060"/>
                </a:solidFill>
                <a:latin typeface="+mn-lt"/>
              </a:rPr>
              <a:t>, </a:t>
            </a:r>
            <a:r>
              <a:rPr lang="en-US" sz="1400" b="1" dirty="0">
                <a:solidFill>
                  <a:srgbClr val="002060"/>
                </a:solidFill>
                <a:latin typeface="+mn-lt"/>
              </a:rPr>
              <a:t>while also considering the effects of external factors or events</a:t>
            </a:r>
            <a:r>
              <a:rPr lang="en-US" sz="1400" dirty="0">
                <a:latin typeface="+mn-lt"/>
              </a:rPr>
              <a:t>. It helps us understand how variables influence each other dynamically and how external events, like the COVID-19 pandemic or the Russia-Ukraine conflict, impact the system. This makes it ideal for studying complex economic systems.</a:t>
            </a:r>
          </a:p>
        </p:txBody>
      </p:sp>
      <p:sp>
        <p:nvSpPr>
          <p:cNvPr id="15" name="Rectangle 2">
            <a:extLst>
              <a:ext uri="{FF2B5EF4-FFF2-40B4-BE49-F238E27FC236}">
                <a16:creationId xmlns:a16="http://schemas.microsoft.com/office/drawing/2014/main" id="{85103498-4721-CAE0-6B2C-F1D3194CBB13}"/>
              </a:ext>
            </a:extLst>
          </p:cNvPr>
          <p:cNvSpPr>
            <a:spLocks noChangeArrowheads="1"/>
          </p:cNvSpPr>
          <p:nvPr/>
        </p:nvSpPr>
        <p:spPr bwMode="auto">
          <a:xfrm>
            <a:off x="4876800" y="1738070"/>
            <a:ext cx="4419601"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n-lt"/>
              </a:rPr>
              <a:t>Regression vs. VARX:</a:t>
            </a:r>
            <a:r>
              <a:rPr kumimoji="0" lang="en-US" altLang="en-US" sz="1400" b="0" i="0" u="none" strike="noStrike" cap="none" normalizeH="0" baseline="0" dirty="0">
                <a:ln>
                  <a:noFill/>
                </a:ln>
                <a:solidFill>
                  <a:schemeClr val="tx1"/>
                </a:solidFill>
                <a:effectLst/>
                <a:latin typeface="+mn-lt"/>
              </a:rPr>
              <a:t> Regression models assume a unidirectional relationship (independent vs. dependent variables), while VARX captures bidirectional influences and feedback among multiple variables over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n-lt"/>
              </a:rPr>
              <a:t>ARIMA vs. VARX:</a:t>
            </a:r>
            <a:r>
              <a:rPr kumimoji="0" lang="en-US" altLang="en-US" sz="1400" b="0" i="0" u="none" strike="noStrike" cap="none" normalizeH="0" baseline="0" dirty="0">
                <a:ln>
                  <a:noFill/>
                </a:ln>
                <a:solidFill>
                  <a:schemeClr val="tx1"/>
                </a:solidFill>
                <a:effectLst/>
                <a:latin typeface="+mn-lt"/>
              </a:rPr>
              <a:t> ARIMA focuses on univariate forecasting and does not handle multiple interrelated time series, whereas VARX models are specifically designed for multivariate systems.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n-lt"/>
              </a:rPr>
              <a:t>Exogenous Variables:</a:t>
            </a:r>
            <a:r>
              <a:rPr kumimoji="0" lang="en-US" altLang="en-US" sz="1400" b="0" i="0" u="none" strike="noStrike" cap="none" normalizeH="0" baseline="0" dirty="0">
                <a:ln>
                  <a:noFill/>
                </a:ln>
                <a:solidFill>
                  <a:schemeClr val="tx1"/>
                </a:solidFill>
                <a:effectLst/>
                <a:latin typeface="+mn-lt"/>
              </a:rPr>
              <a:t> VARX integrates external events (like the Russia-Ukraine conflict and COVID-19) into the analysis, which traditional time series models like ARIMA cannot do effectively.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C8CF379A-7FCC-87A0-2702-39D57F1838AD}"/>
              </a:ext>
            </a:extLst>
          </p:cNvPr>
          <p:cNvSpPr txBox="1">
            <a:spLocks/>
          </p:cNvSpPr>
          <p:nvPr/>
        </p:nvSpPr>
        <p:spPr>
          <a:xfrm>
            <a:off x="731202" y="136525"/>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Stationarity Analysis : Meeting the VARX Requirements</a:t>
            </a:r>
            <a:endParaRPr lang="en-US" sz="2400" b="1" dirty="0">
              <a:solidFill>
                <a:srgbClr val="00B050"/>
              </a:solidFill>
              <a:latin typeface="+mj-lt"/>
              <a:cs typeface="Verdana"/>
            </a:endParaRPr>
          </a:p>
        </p:txBody>
      </p:sp>
      <p:sp>
        <p:nvSpPr>
          <p:cNvPr id="13" name="Text Placeholder 12">
            <a:extLst>
              <a:ext uri="{FF2B5EF4-FFF2-40B4-BE49-F238E27FC236}">
                <a16:creationId xmlns:a16="http://schemas.microsoft.com/office/drawing/2014/main" id="{027BAA62-9ECF-3695-9BBC-DB8CCAEF3223}"/>
              </a:ext>
            </a:extLst>
          </p:cNvPr>
          <p:cNvSpPr>
            <a:spLocks noGrp="1"/>
          </p:cNvSpPr>
          <p:nvPr>
            <p:ph type="body" idx="1"/>
          </p:nvPr>
        </p:nvSpPr>
        <p:spPr>
          <a:xfrm>
            <a:off x="495299" y="551967"/>
            <a:ext cx="8153400" cy="1661993"/>
          </a:xfrm>
        </p:spPr>
        <p:txBody>
          <a:bodyPr/>
          <a:lstStyle/>
          <a:p>
            <a:r>
              <a:rPr lang="en-US" sz="1800" b="1" dirty="0">
                <a:solidFill>
                  <a:srgbClr val="0070C0"/>
                </a:solidFill>
                <a:latin typeface="+mn-lt"/>
              </a:rPr>
              <a:t>General Hypothesis:</a:t>
            </a:r>
          </a:p>
          <a:p>
            <a:endParaRPr lang="en-US" sz="1800" b="1" dirty="0">
              <a:solidFill>
                <a:schemeClr val="tx1"/>
              </a:solidFill>
              <a:latin typeface="+mn-lt"/>
            </a:endParaRPr>
          </a:p>
          <a:p>
            <a:r>
              <a:rPr lang="en-US" sz="1800" b="1" dirty="0">
                <a:solidFill>
                  <a:schemeClr val="tx1"/>
                </a:solidFill>
                <a:latin typeface="+mn-lt"/>
              </a:rPr>
              <a:t>H₀: The Russia-Ukraine war (as captured by the exogenous variable  </a:t>
            </a:r>
            <a:r>
              <a:rPr lang="en-US" sz="1800" b="1" dirty="0" err="1">
                <a:solidFill>
                  <a:schemeClr val="tx1"/>
                </a:solidFill>
                <a:latin typeface="+mn-lt"/>
              </a:rPr>
              <a:t>Russia_Ukraine_Date_Flag</a:t>
            </a:r>
            <a:r>
              <a:rPr lang="en-US" sz="1800" b="1" dirty="0">
                <a:solidFill>
                  <a:schemeClr val="tx1"/>
                </a:solidFill>
                <a:latin typeface="+mn-lt"/>
              </a:rPr>
              <a:t>) has no significant impact on key U.S. economic indicators.</a:t>
            </a:r>
          </a:p>
          <a:p>
            <a:endParaRPr lang="en-US" sz="1800" b="1" dirty="0">
              <a:solidFill>
                <a:schemeClr val="tx1"/>
              </a:solidFill>
              <a:latin typeface="+mn-lt"/>
            </a:endParaRPr>
          </a:p>
          <a:p>
            <a:r>
              <a:rPr lang="en-US" sz="1800" b="1" dirty="0">
                <a:solidFill>
                  <a:schemeClr val="tx1"/>
                </a:solidFill>
                <a:latin typeface="+mn-lt"/>
              </a:rPr>
              <a:t>H₁: The Russia-Ukraine war has a significant impact on key U.S. economic indicators.</a:t>
            </a:r>
          </a:p>
        </p:txBody>
      </p:sp>
      <p:sp>
        <p:nvSpPr>
          <p:cNvPr id="16" name="TextBox 15">
            <a:extLst>
              <a:ext uri="{FF2B5EF4-FFF2-40B4-BE49-F238E27FC236}">
                <a16:creationId xmlns:a16="http://schemas.microsoft.com/office/drawing/2014/main" id="{0232D3A1-4FBC-24E5-DFC3-12A493260CF0}"/>
              </a:ext>
            </a:extLst>
          </p:cNvPr>
          <p:cNvSpPr txBox="1"/>
          <p:nvPr/>
        </p:nvSpPr>
        <p:spPr>
          <a:xfrm>
            <a:off x="495299" y="2846458"/>
            <a:ext cx="7917498" cy="1754326"/>
          </a:xfrm>
          <a:prstGeom prst="rect">
            <a:avLst/>
          </a:prstGeom>
          <a:noFill/>
        </p:spPr>
        <p:txBody>
          <a:bodyPr wrap="square">
            <a:spAutoFit/>
          </a:bodyPr>
          <a:lstStyle/>
          <a:p>
            <a:r>
              <a:rPr lang="en-US" b="1" dirty="0">
                <a:solidFill>
                  <a:srgbClr val="0070C0"/>
                </a:solidFill>
                <a:latin typeface="+mn-lt"/>
              </a:rPr>
              <a:t>Covid Flag (Exogeneous Control)</a:t>
            </a:r>
          </a:p>
          <a:p>
            <a:r>
              <a:rPr lang="en-US" b="1" dirty="0">
                <a:latin typeface="+mn-lt"/>
              </a:rPr>
              <a:t>H₀: The COVID-19 pandemic has no additional impact on U.S. economic indicators, independent of the Russia-Ukraine war.</a:t>
            </a:r>
          </a:p>
          <a:p>
            <a:endParaRPr lang="en-US" b="1" dirty="0">
              <a:latin typeface="+mn-lt"/>
            </a:endParaRPr>
          </a:p>
          <a:p>
            <a:r>
              <a:rPr lang="en-US" b="1" dirty="0">
                <a:latin typeface="+mn-lt"/>
              </a:rPr>
              <a:t>H₁: The COVID-19 pandemic has a significant additional impact on U.S. economic indicators, independent of the Russia-Ukraine war.</a:t>
            </a:r>
          </a:p>
        </p:txBody>
      </p:sp>
    </p:spTree>
    <p:extLst>
      <p:ext uri="{BB962C8B-B14F-4D97-AF65-F5344CB8AC3E}">
        <p14:creationId xmlns:p14="http://schemas.microsoft.com/office/powerpoint/2010/main" val="137041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C017DC98-3A6A-EBD0-019C-7FAAB12525FF}"/>
              </a:ext>
            </a:extLst>
          </p:cNvPr>
          <p:cNvSpPr txBox="1">
            <a:spLocks/>
          </p:cNvSpPr>
          <p:nvPr/>
        </p:nvSpPr>
        <p:spPr>
          <a:xfrm>
            <a:off x="731202" y="2898"/>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Understanding the VARX Model Outputs</a:t>
            </a:r>
            <a:endParaRPr lang="en-US" sz="2400" b="1" dirty="0">
              <a:solidFill>
                <a:srgbClr val="00B050"/>
              </a:solidFill>
              <a:latin typeface="+mj-lt"/>
              <a:cs typeface="Verdana"/>
            </a:endParaRPr>
          </a:p>
        </p:txBody>
      </p:sp>
      <p:sp>
        <p:nvSpPr>
          <p:cNvPr id="12" name="TextBox 11">
            <a:extLst>
              <a:ext uri="{FF2B5EF4-FFF2-40B4-BE49-F238E27FC236}">
                <a16:creationId xmlns:a16="http://schemas.microsoft.com/office/drawing/2014/main" id="{EC56436C-FC0A-200A-093B-58626FC170D0}"/>
              </a:ext>
            </a:extLst>
          </p:cNvPr>
          <p:cNvSpPr txBox="1"/>
          <p:nvPr/>
        </p:nvSpPr>
        <p:spPr>
          <a:xfrm>
            <a:off x="228599" y="385054"/>
            <a:ext cx="8686800" cy="584775"/>
          </a:xfrm>
          <a:prstGeom prst="rect">
            <a:avLst/>
          </a:prstGeom>
          <a:noFill/>
        </p:spPr>
        <p:txBody>
          <a:bodyPr wrap="square">
            <a:spAutoFit/>
          </a:bodyPr>
          <a:lstStyle/>
          <a:p>
            <a:r>
              <a:rPr lang="en-US" sz="1600" dirty="0">
                <a:latin typeface="+mn-lt"/>
              </a:rPr>
              <a:t>The </a:t>
            </a:r>
            <a:r>
              <a:rPr lang="en-US" sz="1600" b="1" dirty="0">
                <a:effectLst/>
                <a:latin typeface="+mn-lt"/>
              </a:rPr>
              <a:t>VARX model</a:t>
            </a:r>
            <a:r>
              <a:rPr lang="en-US" sz="1600" dirty="0">
                <a:latin typeface="+mn-lt"/>
              </a:rPr>
              <a:t> outputs a regression-like summary for each variable because it models a system of equations where each variable is treated as a dependent variable in its own equation. </a:t>
            </a:r>
          </a:p>
        </p:txBody>
      </p:sp>
      <p:pic>
        <p:nvPicPr>
          <p:cNvPr id="21" name="Picture 20">
            <a:extLst>
              <a:ext uri="{FF2B5EF4-FFF2-40B4-BE49-F238E27FC236}">
                <a16:creationId xmlns:a16="http://schemas.microsoft.com/office/drawing/2014/main" id="{712AFE9B-FCB5-2538-AA40-88D6645D7F0E}"/>
              </a:ext>
            </a:extLst>
          </p:cNvPr>
          <p:cNvPicPr>
            <a:picLocks noChangeAspect="1"/>
          </p:cNvPicPr>
          <p:nvPr/>
        </p:nvPicPr>
        <p:blipFill>
          <a:blip r:embed="rId2"/>
          <a:stretch>
            <a:fillRect/>
          </a:stretch>
        </p:blipFill>
        <p:spPr>
          <a:xfrm>
            <a:off x="6172200" y="974725"/>
            <a:ext cx="2895600" cy="4061614"/>
          </a:xfrm>
          <a:prstGeom prst="rect">
            <a:avLst/>
          </a:prstGeom>
        </p:spPr>
      </p:pic>
      <p:pic>
        <p:nvPicPr>
          <p:cNvPr id="23" name="Picture 22">
            <a:extLst>
              <a:ext uri="{FF2B5EF4-FFF2-40B4-BE49-F238E27FC236}">
                <a16:creationId xmlns:a16="http://schemas.microsoft.com/office/drawing/2014/main" id="{4CF96B31-8916-1A12-D06E-70DD9F525B4B}"/>
              </a:ext>
            </a:extLst>
          </p:cNvPr>
          <p:cNvPicPr>
            <a:picLocks noChangeAspect="1"/>
          </p:cNvPicPr>
          <p:nvPr/>
        </p:nvPicPr>
        <p:blipFill>
          <a:blip r:embed="rId3"/>
          <a:stretch>
            <a:fillRect/>
          </a:stretch>
        </p:blipFill>
        <p:spPr>
          <a:xfrm>
            <a:off x="381000" y="1660525"/>
            <a:ext cx="5082980" cy="2149026"/>
          </a:xfrm>
          <a:prstGeom prst="rect">
            <a:avLst/>
          </a:prstGeom>
        </p:spPr>
      </p:pic>
      <p:sp>
        <p:nvSpPr>
          <p:cNvPr id="24" name="TextBox 23">
            <a:extLst>
              <a:ext uri="{FF2B5EF4-FFF2-40B4-BE49-F238E27FC236}">
                <a16:creationId xmlns:a16="http://schemas.microsoft.com/office/drawing/2014/main" id="{76D3A314-3E08-776F-3018-2BB1BC9B8E33}"/>
              </a:ext>
            </a:extLst>
          </p:cNvPr>
          <p:cNvSpPr txBox="1"/>
          <p:nvPr/>
        </p:nvSpPr>
        <p:spPr>
          <a:xfrm>
            <a:off x="609600" y="3963987"/>
            <a:ext cx="2895600" cy="584775"/>
          </a:xfrm>
          <a:prstGeom prst="rect">
            <a:avLst/>
          </a:prstGeom>
          <a:noFill/>
        </p:spPr>
        <p:txBody>
          <a:bodyPr wrap="square" rtlCol="0">
            <a:spAutoFit/>
          </a:bodyPr>
          <a:lstStyle/>
          <a:p>
            <a:r>
              <a:rPr lang="en-US" sz="1600" dirty="0"/>
              <a:t>p&gt;0.05   - Insignificant</a:t>
            </a:r>
          </a:p>
          <a:p>
            <a:r>
              <a:rPr lang="en-US" sz="1600" dirty="0"/>
              <a:t>P&lt;=0.05 - Significant</a:t>
            </a:r>
          </a:p>
        </p:txBody>
      </p:sp>
      <p:sp>
        <p:nvSpPr>
          <p:cNvPr id="25" name="TextBox 24">
            <a:extLst>
              <a:ext uri="{FF2B5EF4-FFF2-40B4-BE49-F238E27FC236}">
                <a16:creationId xmlns:a16="http://schemas.microsoft.com/office/drawing/2014/main" id="{A48C6DD6-51B8-8FFA-ABA3-4F2476C51F71}"/>
              </a:ext>
            </a:extLst>
          </p:cNvPr>
          <p:cNvSpPr txBox="1"/>
          <p:nvPr/>
        </p:nvSpPr>
        <p:spPr>
          <a:xfrm>
            <a:off x="381000" y="1291193"/>
            <a:ext cx="2743200" cy="369332"/>
          </a:xfrm>
          <a:prstGeom prst="rect">
            <a:avLst/>
          </a:prstGeom>
          <a:noFill/>
        </p:spPr>
        <p:txBody>
          <a:bodyPr wrap="square" rtlCol="0">
            <a:spAutoFit/>
          </a:bodyPr>
          <a:lstStyle/>
          <a:p>
            <a:r>
              <a:rPr lang="en-US" dirty="0">
                <a:solidFill>
                  <a:srgbClr val="00B0F0"/>
                </a:solidFill>
              </a:rPr>
              <a:t>Market Volatility Variable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86FECD1-6765-6CF0-B466-2DC3E2DB7284}"/>
              </a:ext>
            </a:extLst>
          </p:cNvPr>
          <p:cNvSpPr txBox="1">
            <a:spLocks noGrp="1"/>
          </p:cNvSpPr>
          <p:nvPr>
            <p:ph type="ctrTitle"/>
          </p:nvPr>
        </p:nvSpPr>
        <p:spPr>
          <a:xfrm>
            <a:off x="549274" y="411468"/>
            <a:ext cx="8045450" cy="443711"/>
          </a:xfrm>
          <a:prstGeom prst="rect">
            <a:avLst/>
          </a:prstGeom>
        </p:spPr>
        <p:txBody>
          <a:bodyPr vert="horz" wrap="square" lIns="0" tIns="12700" rIns="0" bIns="0" rtlCol="0">
            <a:spAutoFit/>
          </a:bodyPr>
          <a:lstStyle/>
          <a:p>
            <a:pPr marL="12700" marR="5080" algn="ctr">
              <a:lnSpc>
                <a:spcPct val="100000"/>
              </a:lnSpc>
              <a:spcBef>
                <a:spcPts val="100"/>
              </a:spcBef>
            </a:pPr>
            <a:r>
              <a:rPr lang="en-US" sz="2800" spc="-85" dirty="0">
                <a:solidFill>
                  <a:schemeClr val="accent2"/>
                </a:solidFill>
                <a:latin typeface="+mj-lt"/>
                <a:cs typeface="Verdana"/>
              </a:rPr>
              <a:t>Research Project Topic </a:t>
            </a:r>
            <a:r>
              <a:rPr lang="en-US" sz="2800" spc="-235" dirty="0">
                <a:solidFill>
                  <a:schemeClr val="accent2"/>
                </a:solidFill>
                <a:latin typeface="+mj-lt"/>
                <a:cs typeface="Verdana"/>
              </a:rPr>
              <a:t> </a:t>
            </a:r>
            <a:endParaRPr lang="en-US" sz="2800" b="1" u="sng" dirty="0">
              <a:solidFill>
                <a:srgbClr val="00B050"/>
              </a:solidFill>
              <a:latin typeface="+mj-lt"/>
              <a:cs typeface="Verdana"/>
            </a:endParaRPr>
          </a:p>
        </p:txBody>
      </p:sp>
      <p:sp>
        <p:nvSpPr>
          <p:cNvPr id="8" name="Rectangle 7">
            <a:extLst>
              <a:ext uri="{FF2B5EF4-FFF2-40B4-BE49-F238E27FC236}">
                <a16:creationId xmlns:a16="http://schemas.microsoft.com/office/drawing/2014/main" id="{0804D34A-0338-217E-BE73-FC32C3F7C005}"/>
              </a:ext>
            </a:extLst>
          </p:cNvPr>
          <p:cNvSpPr/>
          <p:nvPr/>
        </p:nvSpPr>
        <p:spPr>
          <a:xfrm>
            <a:off x="1090918" y="669925"/>
            <a:ext cx="6962162" cy="1200329"/>
          </a:xfrm>
          <a:prstGeom prst="rect">
            <a:avLst/>
          </a:prstGeom>
          <a:noFill/>
        </p:spPr>
        <p:txBody>
          <a:bodyPr wrap="none" lIns="91440" tIns="45720" rIns="91440" bIns="45720">
            <a:spAutoFit/>
          </a:bodyPr>
          <a:lstStyle/>
          <a:p>
            <a:pPr algn="ctr"/>
            <a:endParaRPr lang="en-US" sz="1600" b="1" i="0" u="none" strike="noStrike" cap="none" spc="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lt"/>
            </a:endParaRPr>
          </a:p>
          <a:p>
            <a:pPr algn="ctr"/>
            <a:r>
              <a:rPr lang="en-US" sz="2800" b="1" i="0" u="none" strike="noStrike" cap="none" spc="0" baseline="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n-lt"/>
              </a:rPr>
              <a:t> </a:t>
            </a:r>
            <a:r>
              <a:rPr lang="en-US" sz="2800" b="1" i="0" u="none" strike="noStrike" cap="none" spc="0" baseline="0"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mn-lt"/>
              </a:rPr>
              <a:t>Examining the Impact of the Russia-Ukraine</a:t>
            </a:r>
          </a:p>
          <a:p>
            <a:pPr algn="ctr"/>
            <a:r>
              <a:rPr lang="en-US" sz="2800" b="1" i="0" u="none" strike="noStrike" cap="none" spc="0" baseline="0"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mn-lt"/>
              </a:rPr>
              <a:t> War on Key Economic Indicators in the US </a:t>
            </a:r>
            <a:endParaRPr lang="en-US" sz="2800" b="1" cap="none" spc="0"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endParaRPr>
          </a:p>
        </p:txBody>
      </p:sp>
      <p:sp>
        <p:nvSpPr>
          <p:cNvPr id="14" name="object 2">
            <a:extLst>
              <a:ext uri="{FF2B5EF4-FFF2-40B4-BE49-F238E27FC236}">
                <a16:creationId xmlns:a16="http://schemas.microsoft.com/office/drawing/2014/main" id="{EB5E2AED-700D-EC78-90ED-15CCBE57E687}"/>
              </a:ext>
            </a:extLst>
          </p:cNvPr>
          <p:cNvSpPr txBox="1">
            <a:spLocks/>
          </p:cNvSpPr>
          <p:nvPr/>
        </p:nvSpPr>
        <p:spPr>
          <a:xfrm>
            <a:off x="549275" y="2820011"/>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spc="-85" dirty="0">
                <a:solidFill>
                  <a:schemeClr val="accent2"/>
                </a:solidFill>
                <a:latin typeface="+mj-lt"/>
                <a:cs typeface="Verdana"/>
              </a:rPr>
              <a:t>Research Question</a:t>
            </a:r>
            <a:endParaRPr lang="en-US" sz="2800" b="1" u="sng" dirty="0">
              <a:solidFill>
                <a:srgbClr val="00B050"/>
              </a:solidFill>
              <a:latin typeface="+mj-lt"/>
              <a:cs typeface="Verdana"/>
            </a:endParaRPr>
          </a:p>
        </p:txBody>
      </p:sp>
      <p:sp>
        <p:nvSpPr>
          <p:cNvPr id="15" name="Rectangle 14">
            <a:extLst>
              <a:ext uri="{FF2B5EF4-FFF2-40B4-BE49-F238E27FC236}">
                <a16:creationId xmlns:a16="http://schemas.microsoft.com/office/drawing/2014/main" id="{2AACF0CE-6FD9-B26F-C230-B0E56AC96CBC}"/>
              </a:ext>
            </a:extLst>
          </p:cNvPr>
          <p:cNvSpPr/>
          <p:nvPr/>
        </p:nvSpPr>
        <p:spPr>
          <a:xfrm>
            <a:off x="930673" y="3336925"/>
            <a:ext cx="747672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a:ln/>
                <a:solidFill>
                  <a:srgbClr val="00B050"/>
                </a:solidFill>
                <a:effectLst/>
              </a:rPr>
              <a:t>Do the COVID-19 pandemic and the Russia-Ukraine conflict </a:t>
            </a:r>
          </a:p>
          <a:p>
            <a:pPr algn="ctr"/>
            <a:r>
              <a:rPr lang="en-US" sz="2000" b="1" cap="none" spc="0" dirty="0">
                <a:ln/>
                <a:solidFill>
                  <a:srgbClr val="00B050"/>
                </a:solidFill>
                <a:effectLst/>
              </a:rPr>
              <a:t>have measurable impacts on key US economic indicators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3A0B-1580-B367-5572-E7297139C309}"/>
            </a:ext>
          </a:extLst>
        </p:cNvPr>
        <p:cNvGrpSpPr/>
        <p:nvPr/>
      </p:nvGrpSpPr>
      <p:grpSpPr>
        <a:xfrm>
          <a:off x="0" y="0"/>
          <a:ext cx="0" cy="0"/>
          <a:chOff x="0" y="0"/>
          <a:chExt cx="0" cy="0"/>
        </a:xfrm>
      </p:grpSpPr>
      <p:sp>
        <p:nvSpPr>
          <p:cNvPr id="10" name="object 2">
            <a:extLst>
              <a:ext uri="{FF2B5EF4-FFF2-40B4-BE49-F238E27FC236}">
                <a16:creationId xmlns:a16="http://schemas.microsoft.com/office/drawing/2014/main" id="{99C89D7D-D968-E948-71FB-1506E382A90A}"/>
              </a:ext>
            </a:extLst>
          </p:cNvPr>
          <p:cNvSpPr txBox="1">
            <a:spLocks/>
          </p:cNvSpPr>
          <p:nvPr/>
        </p:nvSpPr>
        <p:spPr>
          <a:xfrm>
            <a:off x="731202" y="49726"/>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VARX Model Results</a:t>
            </a:r>
            <a:endParaRPr lang="en-US" sz="2400" b="1" dirty="0">
              <a:solidFill>
                <a:srgbClr val="00B050"/>
              </a:solidFill>
              <a:latin typeface="+mj-lt"/>
              <a:cs typeface="Verdana"/>
            </a:endParaRPr>
          </a:p>
        </p:txBody>
      </p:sp>
      <p:pic>
        <p:nvPicPr>
          <p:cNvPr id="30" name="Picture 29">
            <a:extLst>
              <a:ext uri="{FF2B5EF4-FFF2-40B4-BE49-F238E27FC236}">
                <a16:creationId xmlns:a16="http://schemas.microsoft.com/office/drawing/2014/main" id="{736EAAA7-AB94-7939-4C9A-95F9CCC0B894}"/>
              </a:ext>
            </a:extLst>
          </p:cNvPr>
          <p:cNvPicPr>
            <a:picLocks noChangeAspect="1"/>
          </p:cNvPicPr>
          <p:nvPr/>
        </p:nvPicPr>
        <p:blipFill>
          <a:blip r:embed="rId2"/>
          <a:stretch>
            <a:fillRect/>
          </a:stretch>
        </p:blipFill>
        <p:spPr>
          <a:xfrm>
            <a:off x="2133600" y="700242"/>
            <a:ext cx="4740051" cy="3749365"/>
          </a:xfrm>
          <a:prstGeom prst="rect">
            <a:avLst/>
          </a:prstGeom>
        </p:spPr>
      </p:pic>
    </p:spTree>
    <p:extLst>
      <p:ext uri="{BB962C8B-B14F-4D97-AF65-F5344CB8AC3E}">
        <p14:creationId xmlns:p14="http://schemas.microsoft.com/office/powerpoint/2010/main" val="2800211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00D9DDF0-47C7-FC78-B3C4-CE29D9B2FBFB}"/>
              </a:ext>
            </a:extLst>
          </p:cNvPr>
          <p:cNvSpPr txBox="1">
            <a:spLocks/>
          </p:cNvSpPr>
          <p:nvPr/>
        </p:nvSpPr>
        <p:spPr>
          <a:xfrm>
            <a:off x="731201" y="288925"/>
            <a:ext cx="7681595" cy="382156"/>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400" b="1" spc="-85" dirty="0">
                <a:solidFill>
                  <a:schemeClr val="accent2"/>
                </a:solidFill>
                <a:latin typeface="+mj-lt"/>
                <a:cs typeface="Verdana"/>
              </a:rPr>
              <a:t>VARX Model Results with Real World Happenings</a:t>
            </a:r>
            <a:endParaRPr lang="en-US" sz="2400" b="1" dirty="0">
              <a:solidFill>
                <a:srgbClr val="00B050"/>
              </a:solidFill>
              <a:latin typeface="+mj-lt"/>
              <a:cs typeface="Verdana"/>
            </a:endParaRPr>
          </a:p>
        </p:txBody>
      </p:sp>
      <p:graphicFrame>
        <p:nvGraphicFramePr>
          <p:cNvPr id="16" name="Object 15">
            <a:extLst>
              <a:ext uri="{FF2B5EF4-FFF2-40B4-BE49-F238E27FC236}">
                <a16:creationId xmlns:a16="http://schemas.microsoft.com/office/drawing/2014/main" id="{9A0DA4D9-0D83-ACD8-CF44-7D484A8E3B6D}"/>
              </a:ext>
            </a:extLst>
          </p:cNvPr>
          <p:cNvGraphicFramePr>
            <a:graphicFrameLocks noChangeAspect="1"/>
          </p:cNvGraphicFramePr>
          <p:nvPr>
            <p:extLst>
              <p:ext uri="{D42A27DB-BD31-4B8C-83A1-F6EECF244321}">
                <p14:modId xmlns:p14="http://schemas.microsoft.com/office/powerpoint/2010/main" val="80046977"/>
              </p:ext>
            </p:extLst>
          </p:nvPr>
        </p:nvGraphicFramePr>
        <p:xfrm>
          <a:off x="523874" y="1050925"/>
          <a:ext cx="8096250" cy="2679700"/>
        </p:xfrm>
        <a:graphic>
          <a:graphicData uri="http://schemas.openxmlformats.org/presentationml/2006/ole">
            <mc:AlternateContent xmlns:mc="http://schemas.openxmlformats.org/markup-compatibility/2006">
              <mc:Choice xmlns:v="urn:schemas-microsoft-com:vml" Requires="v">
                <p:oleObj name="Worksheet" r:id="rId2" imgW="9707951" imgH="3207847" progId="Excel.Sheet.12">
                  <p:embed/>
                </p:oleObj>
              </mc:Choice>
              <mc:Fallback>
                <p:oleObj name="Worksheet" r:id="rId2" imgW="9707951" imgH="3207847" progId="Excel.Sheet.12">
                  <p:embed/>
                  <p:pic>
                    <p:nvPicPr>
                      <p:cNvPr id="0" name=""/>
                      <p:cNvPicPr/>
                      <p:nvPr/>
                    </p:nvPicPr>
                    <p:blipFill>
                      <a:blip r:embed="rId3"/>
                      <a:stretch>
                        <a:fillRect/>
                      </a:stretch>
                    </p:blipFill>
                    <p:spPr>
                      <a:xfrm>
                        <a:off x="523874" y="1050925"/>
                        <a:ext cx="8096250" cy="267970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2">
            <a:extLst>
              <a:ext uri="{FF2B5EF4-FFF2-40B4-BE49-F238E27FC236}">
                <a16:creationId xmlns:a16="http://schemas.microsoft.com/office/drawing/2014/main" id="{3B088D1B-8139-F024-3F6B-92F7DED364B5}"/>
              </a:ext>
            </a:extLst>
          </p:cNvPr>
          <p:cNvSpPr txBox="1">
            <a:spLocks/>
          </p:cNvSpPr>
          <p:nvPr/>
        </p:nvSpPr>
        <p:spPr>
          <a:xfrm>
            <a:off x="731202" y="2153014"/>
            <a:ext cx="7681595" cy="84382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5400" b="1" spc="-85" dirty="0">
                <a:solidFill>
                  <a:schemeClr val="accent2"/>
                </a:solidFill>
                <a:latin typeface="+mj-lt"/>
                <a:cs typeface="Verdana"/>
              </a:rPr>
              <a:t>Thank You</a:t>
            </a:r>
            <a:endParaRPr lang="en-US" sz="5400" b="1" dirty="0">
              <a:solidFill>
                <a:srgbClr val="00B050"/>
              </a:solidFill>
              <a:latin typeface="+mj-lt"/>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6800" y="961707"/>
            <a:ext cx="3190240" cy="3226435"/>
          </a:xfrm>
          <a:prstGeom prst="rect">
            <a:avLst/>
          </a:prstGeom>
        </p:spPr>
        <p:txBody>
          <a:bodyPr vert="horz" wrap="square" lIns="0" tIns="50800" rIns="0" bIns="0" rtlCol="0">
            <a:spAutoFit/>
          </a:bodyPr>
          <a:lstStyle/>
          <a:p>
            <a:pPr marL="374015" indent="-314325">
              <a:lnSpc>
                <a:spcPct val="100000"/>
              </a:lnSpc>
              <a:spcBef>
                <a:spcPts val="400"/>
              </a:spcBef>
              <a:buSzPct val="86666"/>
              <a:buAutoNum type="arabicPlain"/>
              <a:tabLst>
                <a:tab pos="374015" algn="l"/>
              </a:tabLst>
            </a:pPr>
            <a:r>
              <a:rPr sz="1500" spc="-30" dirty="0">
                <a:solidFill>
                  <a:srgbClr val="606060"/>
                </a:solidFill>
                <a:latin typeface="Trebuchet MS"/>
                <a:cs typeface="Trebuchet MS"/>
              </a:rPr>
              <a:t>Title</a:t>
            </a:r>
            <a:r>
              <a:rPr sz="1500" spc="-85" dirty="0">
                <a:solidFill>
                  <a:srgbClr val="606060"/>
                </a:solidFill>
                <a:latin typeface="Trebuchet MS"/>
                <a:cs typeface="Trebuchet MS"/>
              </a:rPr>
              <a:t> </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lang="en-US" sz="1500" spc="-10" dirty="0">
                <a:solidFill>
                  <a:srgbClr val="606060"/>
                </a:solidFill>
                <a:latin typeface="Trebuchet MS"/>
                <a:cs typeface="Trebuchet MS"/>
              </a:rPr>
              <a:t>Research Topic and Question</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spc="-10" dirty="0">
                <a:solidFill>
                  <a:srgbClr val="606060"/>
                </a:solidFill>
                <a:latin typeface="Trebuchet MS"/>
                <a:cs typeface="Trebuchet MS"/>
              </a:rPr>
              <a:t>Motivati</a:t>
            </a:r>
            <a:r>
              <a:rPr lang="en-US" sz="1500" spc="-10" dirty="0">
                <a:solidFill>
                  <a:srgbClr val="606060"/>
                </a:solidFill>
                <a:latin typeface="Trebuchet MS"/>
                <a:cs typeface="Trebuchet MS"/>
              </a:rPr>
              <a:t>on</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dirty="0">
                <a:solidFill>
                  <a:srgbClr val="606060"/>
                </a:solidFill>
                <a:latin typeface="Trebuchet MS"/>
                <a:cs typeface="Trebuchet MS"/>
              </a:rPr>
              <a:t>Literature</a:t>
            </a:r>
            <a:r>
              <a:rPr sz="1500" spc="-5" dirty="0">
                <a:solidFill>
                  <a:srgbClr val="606060"/>
                </a:solidFill>
                <a:latin typeface="Trebuchet MS"/>
                <a:cs typeface="Trebuchet MS"/>
              </a:rPr>
              <a:t> </a:t>
            </a:r>
            <a:r>
              <a:rPr sz="1500" spc="-10" dirty="0">
                <a:solidFill>
                  <a:srgbClr val="606060"/>
                </a:solidFill>
                <a:latin typeface="Trebuchet MS"/>
                <a:cs typeface="Trebuchet MS"/>
              </a:rPr>
              <a:t>Review</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dirty="0">
                <a:solidFill>
                  <a:srgbClr val="606060"/>
                </a:solidFill>
                <a:latin typeface="Trebuchet MS"/>
                <a:cs typeface="Trebuchet MS"/>
              </a:rPr>
              <a:t>Data</a:t>
            </a:r>
            <a:r>
              <a:rPr sz="1500" spc="125" dirty="0">
                <a:solidFill>
                  <a:srgbClr val="606060"/>
                </a:solidFill>
                <a:latin typeface="Trebuchet MS"/>
                <a:cs typeface="Trebuchet MS"/>
              </a:rPr>
              <a:t> </a:t>
            </a:r>
            <a:r>
              <a:rPr lang="en-US" sz="1500" spc="-10" dirty="0">
                <a:solidFill>
                  <a:srgbClr val="606060"/>
                </a:solidFill>
                <a:latin typeface="Trebuchet MS"/>
                <a:cs typeface="Trebuchet MS"/>
              </a:rPr>
              <a:t>Collection Strategy</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dirty="0">
                <a:solidFill>
                  <a:srgbClr val="606060"/>
                </a:solidFill>
                <a:latin typeface="Trebuchet MS"/>
                <a:cs typeface="Trebuchet MS"/>
              </a:rPr>
              <a:t>Data</a:t>
            </a:r>
            <a:r>
              <a:rPr sz="1500" spc="125" dirty="0">
                <a:solidFill>
                  <a:srgbClr val="606060"/>
                </a:solidFill>
                <a:latin typeface="Trebuchet MS"/>
                <a:cs typeface="Trebuchet MS"/>
              </a:rPr>
              <a:t> </a:t>
            </a:r>
            <a:r>
              <a:rPr lang="en-US" sz="1500" spc="125" dirty="0">
                <a:solidFill>
                  <a:srgbClr val="606060"/>
                </a:solidFill>
                <a:latin typeface="Trebuchet MS"/>
                <a:cs typeface="Trebuchet MS"/>
              </a:rPr>
              <a:t>Pre-</a:t>
            </a:r>
            <a:r>
              <a:rPr sz="1500" spc="45" dirty="0">
                <a:solidFill>
                  <a:srgbClr val="606060"/>
                </a:solidFill>
                <a:latin typeface="Trebuchet MS"/>
                <a:cs typeface="Trebuchet MS"/>
              </a:rPr>
              <a:t>Preprocessing</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dirty="0">
                <a:solidFill>
                  <a:srgbClr val="606060"/>
                </a:solidFill>
                <a:latin typeface="Trebuchet MS"/>
                <a:cs typeface="Trebuchet MS"/>
              </a:rPr>
              <a:t>Exploratory</a:t>
            </a:r>
            <a:r>
              <a:rPr sz="1500" spc="229" dirty="0">
                <a:solidFill>
                  <a:srgbClr val="606060"/>
                </a:solidFill>
                <a:latin typeface="Trebuchet MS"/>
                <a:cs typeface="Trebuchet MS"/>
              </a:rPr>
              <a:t> </a:t>
            </a:r>
            <a:r>
              <a:rPr sz="1500" dirty="0">
                <a:solidFill>
                  <a:srgbClr val="606060"/>
                </a:solidFill>
                <a:latin typeface="Trebuchet MS"/>
                <a:cs typeface="Trebuchet MS"/>
              </a:rPr>
              <a:t>Data</a:t>
            </a:r>
            <a:r>
              <a:rPr sz="1500" spc="225" dirty="0">
                <a:solidFill>
                  <a:srgbClr val="606060"/>
                </a:solidFill>
                <a:latin typeface="Trebuchet MS"/>
                <a:cs typeface="Trebuchet MS"/>
              </a:rPr>
              <a:t> </a:t>
            </a:r>
            <a:r>
              <a:rPr sz="1500" dirty="0">
                <a:solidFill>
                  <a:srgbClr val="606060"/>
                </a:solidFill>
                <a:latin typeface="Trebuchet MS"/>
                <a:cs typeface="Trebuchet MS"/>
              </a:rPr>
              <a:t>Analysis</a:t>
            </a:r>
            <a:r>
              <a:rPr sz="1500" spc="225" dirty="0">
                <a:solidFill>
                  <a:srgbClr val="606060"/>
                </a:solidFill>
                <a:latin typeface="Trebuchet MS"/>
                <a:cs typeface="Trebuchet MS"/>
              </a:rPr>
              <a:t> </a:t>
            </a:r>
            <a:r>
              <a:rPr sz="1500" spc="-20" dirty="0">
                <a:solidFill>
                  <a:srgbClr val="606060"/>
                </a:solidFill>
                <a:latin typeface="Trebuchet MS"/>
                <a:cs typeface="Trebuchet MS"/>
              </a:rPr>
              <a:t>(EDA)</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dirty="0">
                <a:solidFill>
                  <a:srgbClr val="606060"/>
                </a:solidFill>
                <a:latin typeface="Trebuchet MS"/>
                <a:cs typeface="Trebuchet MS"/>
              </a:rPr>
              <a:t>Stationarity</a:t>
            </a:r>
            <a:r>
              <a:rPr sz="1500" spc="95" dirty="0">
                <a:solidFill>
                  <a:srgbClr val="606060"/>
                </a:solidFill>
                <a:latin typeface="Trebuchet MS"/>
                <a:cs typeface="Trebuchet MS"/>
              </a:rPr>
              <a:t> </a:t>
            </a:r>
            <a:r>
              <a:rPr sz="1500" spc="-10" dirty="0">
                <a:solidFill>
                  <a:srgbClr val="606060"/>
                </a:solidFill>
                <a:latin typeface="Trebuchet MS"/>
                <a:cs typeface="Trebuchet MS"/>
              </a:rPr>
              <a:t>Analysis</a:t>
            </a:r>
            <a:endParaRPr sz="1500" dirty="0">
              <a:latin typeface="Trebuchet MS"/>
              <a:cs typeface="Trebuchet MS"/>
            </a:endParaRPr>
          </a:p>
          <a:p>
            <a:pPr marL="374015" indent="-314325">
              <a:lnSpc>
                <a:spcPct val="100000"/>
              </a:lnSpc>
              <a:spcBef>
                <a:spcPts val="300"/>
              </a:spcBef>
              <a:buSzPct val="86666"/>
              <a:buAutoNum type="arabicPlain"/>
              <a:tabLst>
                <a:tab pos="374015" algn="l"/>
              </a:tabLst>
            </a:pPr>
            <a:r>
              <a:rPr sz="1500" spc="80" dirty="0">
                <a:solidFill>
                  <a:srgbClr val="606060"/>
                </a:solidFill>
                <a:latin typeface="Trebuchet MS"/>
                <a:cs typeface="Trebuchet MS"/>
              </a:rPr>
              <a:t>Modeling</a:t>
            </a:r>
            <a:r>
              <a:rPr sz="1500" spc="-25" dirty="0">
                <a:solidFill>
                  <a:srgbClr val="606060"/>
                </a:solidFill>
                <a:latin typeface="Trebuchet MS"/>
                <a:cs typeface="Trebuchet MS"/>
              </a:rPr>
              <a:t> </a:t>
            </a:r>
            <a:r>
              <a:rPr sz="1500" spc="45" dirty="0">
                <a:solidFill>
                  <a:srgbClr val="606060"/>
                </a:solidFill>
                <a:latin typeface="Trebuchet MS"/>
                <a:cs typeface="Trebuchet MS"/>
              </a:rPr>
              <a:t>Approach</a:t>
            </a:r>
            <a:endParaRPr sz="1500" dirty="0">
              <a:latin typeface="Trebuchet MS"/>
              <a:cs typeface="Trebuchet MS"/>
            </a:endParaRPr>
          </a:p>
          <a:p>
            <a:pPr marL="374015" indent="-361315">
              <a:lnSpc>
                <a:spcPct val="100000"/>
              </a:lnSpc>
              <a:spcBef>
                <a:spcPts val="300"/>
              </a:spcBef>
              <a:buSzPct val="86666"/>
              <a:buAutoNum type="arabicPlain"/>
              <a:tabLst>
                <a:tab pos="374015" algn="l"/>
              </a:tabLst>
            </a:pPr>
            <a:r>
              <a:rPr sz="1500" spc="90" dirty="0">
                <a:solidFill>
                  <a:srgbClr val="606060"/>
                </a:solidFill>
                <a:latin typeface="Trebuchet MS"/>
                <a:cs typeface="Trebuchet MS"/>
              </a:rPr>
              <a:t>Model</a:t>
            </a:r>
            <a:r>
              <a:rPr sz="1500" spc="-60" dirty="0">
                <a:solidFill>
                  <a:srgbClr val="606060"/>
                </a:solidFill>
                <a:latin typeface="Trebuchet MS"/>
                <a:cs typeface="Trebuchet MS"/>
              </a:rPr>
              <a:t> </a:t>
            </a:r>
            <a:r>
              <a:rPr sz="1500" spc="40" dirty="0">
                <a:solidFill>
                  <a:srgbClr val="606060"/>
                </a:solidFill>
                <a:latin typeface="Trebuchet MS"/>
                <a:cs typeface="Trebuchet MS"/>
              </a:rPr>
              <a:t>Diagnostics</a:t>
            </a:r>
            <a:endParaRPr sz="1500" dirty="0">
              <a:latin typeface="Trebuchet MS"/>
              <a:cs typeface="Trebuchet MS"/>
            </a:endParaRPr>
          </a:p>
          <a:p>
            <a:pPr marL="374015" indent="-361315">
              <a:lnSpc>
                <a:spcPct val="100000"/>
              </a:lnSpc>
              <a:spcBef>
                <a:spcPts val="300"/>
              </a:spcBef>
              <a:buSzPct val="86666"/>
              <a:buAutoNum type="arabicPlain"/>
              <a:tabLst>
                <a:tab pos="374015" algn="l"/>
              </a:tabLst>
            </a:pPr>
            <a:r>
              <a:rPr sz="1500" spc="-10" dirty="0">
                <a:solidFill>
                  <a:srgbClr val="606060"/>
                </a:solidFill>
                <a:latin typeface="Trebuchet MS"/>
                <a:cs typeface="Trebuchet MS"/>
              </a:rPr>
              <a:t>Results</a:t>
            </a:r>
            <a:endParaRPr sz="1500" dirty="0">
              <a:latin typeface="Trebuchet MS"/>
              <a:cs typeface="Trebuchet MS"/>
            </a:endParaRPr>
          </a:p>
          <a:p>
            <a:pPr marL="374015" indent="-361315">
              <a:lnSpc>
                <a:spcPct val="100000"/>
              </a:lnSpc>
              <a:spcBef>
                <a:spcPts val="300"/>
              </a:spcBef>
              <a:buSzPct val="86666"/>
              <a:buAutoNum type="arabicPlain"/>
              <a:tabLst>
                <a:tab pos="374015" algn="l"/>
              </a:tabLst>
            </a:pPr>
            <a:r>
              <a:rPr sz="1500" spc="50" dirty="0">
                <a:solidFill>
                  <a:srgbClr val="606060"/>
                </a:solidFill>
                <a:latin typeface="Trebuchet MS"/>
                <a:cs typeface="Trebuchet MS"/>
              </a:rPr>
              <a:t>Conclusion</a:t>
            </a:r>
            <a:r>
              <a:rPr sz="1500" spc="-15" dirty="0">
                <a:solidFill>
                  <a:srgbClr val="606060"/>
                </a:solidFill>
                <a:latin typeface="Trebuchet MS"/>
                <a:cs typeface="Trebuchet MS"/>
              </a:rPr>
              <a:t> </a:t>
            </a:r>
            <a:r>
              <a:rPr sz="1500" spc="70" dirty="0">
                <a:solidFill>
                  <a:srgbClr val="606060"/>
                </a:solidFill>
                <a:latin typeface="Trebuchet MS"/>
                <a:cs typeface="Trebuchet MS"/>
              </a:rPr>
              <a:t>and</a:t>
            </a:r>
            <a:r>
              <a:rPr sz="1500" spc="-5" dirty="0">
                <a:solidFill>
                  <a:srgbClr val="606060"/>
                </a:solidFill>
                <a:latin typeface="Trebuchet MS"/>
                <a:cs typeface="Trebuchet MS"/>
              </a:rPr>
              <a:t> </a:t>
            </a:r>
            <a:r>
              <a:rPr sz="1500" dirty="0">
                <a:solidFill>
                  <a:srgbClr val="606060"/>
                </a:solidFill>
                <a:latin typeface="Trebuchet MS"/>
                <a:cs typeface="Trebuchet MS"/>
              </a:rPr>
              <a:t>Future</a:t>
            </a:r>
            <a:r>
              <a:rPr sz="1500" spc="5" dirty="0">
                <a:solidFill>
                  <a:srgbClr val="606060"/>
                </a:solidFill>
                <a:latin typeface="Trebuchet MS"/>
                <a:cs typeface="Trebuchet MS"/>
              </a:rPr>
              <a:t> </a:t>
            </a:r>
            <a:r>
              <a:rPr sz="1500" spc="40" dirty="0">
                <a:solidFill>
                  <a:srgbClr val="606060"/>
                </a:solidFill>
                <a:latin typeface="Trebuchet MS"/>
                <a:cs typeface="Trebuchet MS"/>
              </a:rPr>
              <a:t>Work</a:t>
            </a:r>
            <a:endParaRPr sz="1500" dirty="0">
              <a:latin typeface="Trebuchet MS"/>
              <a:cs typeface="Trebuchet MS"/>
            </a:endParaRPr>
          </a:p>
        </p:txBody>
      </p:sp>
      <p:sp>
        <p:nvSpPr>
          <p:cNvPr id="4" name="object 2">
            <a:extLst>
              <a:ext uri="{FF2B5EF4-FFF2-40B4-BE49-F238E27FC236}">
                <a16:creationId xmlns:a16="http://schemas.microsoft.com/office/drawing/2014/main" id="{46A48754-BD41-D484-9A7F-3EBE2AA1ACDA}"/>
              </a:ext>
            </a:extLst>
          </p:cNvPr>
          <p:cNvSpPr txBox="1">
            <a:spLocks/>
          </p:cNvSpPr>
          <p:nvPr/>
        </p:nvSpPr>
        <p:spPr>
          <a:xfrm>
            <a:off x="390525" y="93663"/>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spc="-85" dirty="0">
                <a:solidFill>
                  <a:schemeClr val="accent2"/>
                </a:solidFill>
                <a:latin typeface="+mj-lt"/>
                <a:cs typeface="Verdana"/>
              </a:rPr>
              <a:t>Agenda</a:t>
            </a:r>
            <a:endParaRPr lang="en-US" sz="2800" b="1" u="sng" dirty="0">
              <a:solidFill>
                <a:srgbClr val="00B050"/>
              </a:solidFill>
              <a:latin typeface="+mj-lt"/>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98922" y="638459"/>
            <a:ext cx="5345430" cy="258404"/>
          </a:xfrm>
          <a:prstGeom prst="rect">
            <a:avLst/>
          </a:prstGeom>
        </p:spPr>
        <p:txBody>
          <a:bodyPr vert="horz" wrap="square" lIns="0" tIns="12065" rIns="0" bIns="0" rtlCol="0">
            <a:spAutoFit/>
          </a:bodyPr>
          <a:lstStyle/>
          <a:p>
            <a:pPr marL="12700">
              <a:lnSpc>
                <a:spcPct val="100000"/>
              </a:lnSpc>
              <a:spcBef>
                <a:spcPts val="95"/>
              </a:spcBef>
            </a:pPr>
            <a:r>
              <a:rPr sz="1600" spc="55" dirty="0">
                <a:solidFill>
                  <a:srgbClr val="606060"/>
                </a:solidFill>
                <a:latin typeface="Tahoma"/>
                <a:cs typeface="Tahoma"/>
              </a:rPr>
              <a:t>Importance</a:t>
            </a:r>
            <a:r>
              <a:rPr sz="1600" spc="-35" dirty="0">
                <a:solidFill>
                  <a:srgbClr val="606060"/>
                </a:solidFill>
                <a:latin typeface="Tahoma"/>
                <a:cs typeface="Tahoma"/>
              </a:rPr>
              <a:t> </a:t>
            </a:r>
            <a:r>
              <a:rPr sz="1600" spc="55" dirty="0">
                <a:solidFill>
                  <a:srgbClr val="606060"/>
                </a:solidFill>
                <a:latin typeface="Tahoma"/>
                <a:cs typeface="Tahoma"/>
              </a:rPr>
              <a:t>of</a:t>
            </a:r>
            <a:r>
              <a:rPr sz="1600" spc="-35" dirty="0">
                <a:solidFill>
                  <a:srgbClr val="606060"/>
                </a:solidFill>
                <a:latin typeface="Tahoma"/>
                <a:cs typeface="Tahoma"/>
              </a:rPr>
              <a:t> </a:t>
            </a:r>
            <a:r>
              <a:rPr sz="1600" spc="75" dirty="0">
                <a:solidFill>
                  <a:srgbClr val="606060"/>
                </a:solidFill>
                <a:latin typeface="Tahoma"/>
                <a:cs typeface="Tahoma"/>
              </a:rPr>
              <a:t>Understanding</a:t>
            </a:r>
            <a:r>
              <a:rPr sz="1600" spc="-25" dirty="0">
                <a:solidFill>
                  <a:srgbClr val="606060"/>
                </a:solidFill>
                <a:latin typeface="Tahoma"/>
                <a:cs typeface="Tahoma"/>
              </a:rPr>
              <a:t> </a:t>
            </a:r>
            <a:r>
              <a:rPr sz="1600" spc="55" dirty="0">
                <a:solidFill>
                  <a:srgbClr val="606060"/>
                </a:solidFill>
                <a:latin typeface="Tahoma"/>
                <a:cs typeface="Tahoma"/>
              </a:rPr>
              <a:t>Geopolitical</a:t>
            </a:r>
            <a:r>
              <a:rPr sz="1600" spc="-40" dirty="0">
                <a:solidFill>
                  <a:srgbClr val="606060"/>
                </a:solidFill>
                <a:latin typeface="Tahoma"/>
                <a:cs typeface="Tahoma"/>
              </a:rPr>
              <a:t> </a:t>
            </a:r>
            <a:r>
              <a:rPr sz="1600" dirty="0">
                <a:solidFill>
                  <a:srgbClr val="606060"/>
                </a:solidFill>
                <a:latin typeface="Tahoma"/>
                <a:cs typeface="Tahoma"/>
              </a:rPr>
              <a:t>Shock</a:t>
            </a:r>
            <a:r>
              <a:rPr sz="1600" spc="-35" dirty="0">
                <a:solidFill>
                  <a:srgbClr val="606060"/>
                </a:solidFill>
                <a:latin typeface="Tahoma"/>
                <a:cs typeface="Tahoma"/>
              </a:rPr>
              <a:t> </a:t>
            </a:r>
            <a:r>
              <a:rPr sz="1600" spc="-10" dirty="0">
                <a:solidFill>
                  <a:srgbClr val="606060"/>
                </a:solidFill>
                <a:latin typeface="Tahoma"/>
                <a:cs typeface="Tahoma"/>
              </a:rPr>
              <a:t>Effects</a:t>
            </a:r>
            <a:r>
              <a:rPr lang="en-US" sz="1600" spc="-10" dirty="0">
                <a:solidFill>
                  <a:srgbClr val="606060"/>
                </a:solidFill>
                <a:latin typeface="Tahoma"/>
                <a:cs typeface="Tahoma"/>
              </a:rPr>
              <a:t>  </a:t>
            </a:r>
            <a:endParaRPr sz="1600" dirty="0">
              <a:latin typeface="Tahoma"/>
              <a:cs typeface="Tahoma"/>
            </a:endParaRPr>
          </a:p>
        </p:txBody>
      </p:sp>
      <p:pic>
        <p:nvPicPr>
          <p:cNvPr id="4" name="object 4"/>
          <p:cNvPicPr/>
          <p:nvPr/>
        </p:nvPicPr>
        <p:blipFill>
          <a:blip r:embed="rId2" cstate="print"/>
          <a:stretch>
            <a:fillRect/>
          </a:stretch>
        </p:blipFill>
        <p:spPr>
          <a:xfrm>
            <a:off x="1321778" y="1139470"/>
            <a:ext cx="304558" cy="304558"/>
          </a:xfrm>
          <a:prstGeom prst="rect">
            <a:avLst/>
          </a:prstGeom>
        </p:spPr>
      </p:pic>
      <p:sp>
        <p:nvSpPr>
          <p:cNvPr id="5" name="object 5"/>
          <p:cNvSpPr txBox="1"/>
          <p:nvPr/>
        </p:nvSpPr>
        <p:spPr>
          <a:xfrm>
            <a:off x="227552" y="1583970"/>
            <a:ext cx="2493010" cy="1882567"/>
          </a:xfrm>
          <a:prstGeom prst="rect">
            <a:avLst/>
          </a:prstGeom>
        </p:spPr>
        <p:txBody>
          <a:bodyPr vert="horz" wrap="square" lIns="0" tIns="12700" rIns="0" bIns="0" rtlCol="0">
            <a:spAutoFit/>
          </a:bodyPr>
          <a:lstStyle/>
          <a:p>
            <a:pPr marL="12065" marR="5080" indent="1270" algn="ctr">
              <a:lnSpc>
                <a:spcPct val="100000"/>
              </a:lnSpc>
              <a:spcBef>
                <a:spcPts val="100"/>
              </a:spcBef>
            </a:pPr>
            <a:r>
              <a:rPr sz="1300" spc="-85" dirty="0">
                <a:solidFill>
                  <a:schemeClr val="tx2"/>
                </a:solidFill>
                <a:latin typeface="Arial Black"/>
                <a:cs typeface="Arial Black"/>
              </a:rPr>
              <a:t>Geopolitical</a:t>
            </a:r>
            <a:r>
              <a:rPr sz="1300" spc="-35" dirty="0">
                <a:solidFill>
                  <a:schemeClr val="tx2"/>
                </a:solidFill>
                <a:latin typeface="Arial Black"/>
                <a:cs typeface="Arial Black"/>
              </a:rPr>
              <a:t> </a:t>
            </a:r>
            <a:endParaRPr lang="en-US" sz="1300" spc="-35" dirty="0">
              <a:solidFill>
                <a:schemeClr val="tx2"/>
              </a:solidFill>
              <a:latin typeface="Arial Black"/>
              <a:cs typeface="Arial Black"/>
            </a:endParaRPr>
          </a:p>
          <a:p>
            <a:pPr marL="12065" marR="5080" indent="1270" algn="ctr">
              <a:lnSpc>
                <a:spcPct val="100000"/>
              </a:lnSpc>
              <a:spcBef>
                <a:spcPts val="100"/>
              </a:spcBef>
            </a:pPr>
            <a:r>
              <a:rPr sz="1300" spc="-120" dirty="0">
                <a:solidFill>
                  <a:schemeClr val="tx2"/>
                </a:solidFill>
                <a:latin typeface="Arial Black"/>
                <a:cs typeface="Arial Black"/>
              </a:rPr>
              <a:t>Shock</a:t>
            </a:r>
            <a:r>
              <a:rPr sz="1300" spc="-35" dirty="0">
                <a:solidFill>
                  <a:schemeClr val="tx2"/>
                </a:solidFill>
                <a:latin typeface="Arial Black"/>
                <a:cs typeface="Arial Black"/>
              </a:rPr>
              <a:t> </a:t>
            </a:r>
            <a:endParaRPr lang="en-US" sz="1300" spc="-35" dirty="0">
              <a:solidFill>
                <a:schemeClr val="tx2"/>
              </a:solidFill>
              <a:latin typeface="Arial Black"/>
              <a:cs typeface="Arial Black"/>
            </a:endParaRPr>
          </a:p>
          <a:p>
            <a:pPr marL="12065" marR="5080" indent="1270" algn="ctr">
              <a:lnSpc>
                <a:spcPct val="100000"/>
              </a:lnSpc>
              <a:spcBef>
                <a:spcPts val="100"/>
              </a:spcBef>
            </a:pPr>
            <a:r>
              <a:rPr lang="en-US" sz="1300" spc="-10" dirty="0">
                <a:solidFill>
                  <a:schemeClr val="tx2"/>
                </a:solidFill>
                <a:latin typeface="Arial Black"/>
                <a:cs typeface="Arial Black"/>
              </a:rPr>
              <a:t>Analysis</a:t>
            </a:r>
            <a:r>
              <a:rPr sz="1300" spc="-10" dirty="0">
                <a:solidFill>
                  <a:schemeClr val="tx2"/>
                </a:solidFill>
                <a:latin typeface="Arial Black"/>
                <a:cs typeface="Arial Black"/>
              </a:rPr>
              <a:t> </a:t>
            </a:r>
            <a:endParaRPr lang="en-US" sz="1300" spc="-10" dirty="0">
              <a:solidFill>
                <a:schemeClr val="tx2"/>
              </a:solidFill>
              <a:latin typeface="Arial Black"/>
              <a:cs typeface="Arial Black"/>
            </a:endParaRPr>
          </a:p>
          <a:p>
            <a:pPr marL="12065" marR="5080" indent="1270" algn="ctr">
              <a:lnSpc>
                <a:spcPct val="100000"/>
              </a:lnSpc>
              <a:spcBef>
                <a:spcPts val="100"/>
              </a:spcBef>
            </a:pPr>
            <a:r>
              <a:rPr sz="1600" dirty="0">
                <a:solidFill>
                  <a:schemeClr val="tx1"/>
                </a:solidFill>
                <a:latin typeface="+mn-lt"/>
                <a:cs typeface="Tahoma"/>
              </a:rPr>
              <a:t>The</a:t>
            </a:r>
            <a:r>
              <a:rPr sz="1600" spc="55" dirty="0">
                <a:solidFill>
                  <a:schemeClr val="tx1"/>
                </a:solidFill>
                <a:latin typeface="+mn-lt"/>
                <a:cs typeface="Tahoma"/>
              </a:rPr>
              <a:t> </a:t>
            </a:r>
            <a:r>
              <a:rPr sz="1600" spc="65" dirty="0">
                <a:solidFill>
                  <a:schemeClr val="tx1"/>
                </a:solidFill>
                <a:latin typeface="+mn-lt"/>
                <a:cs typeface="Tahoma"/>
              </a:rPr>
              <a:t>ongoing</a:t>
            </a:r>
            <a:r>
              <a:rPr sz="1600" spc="55" dirty="0">
                <a:solidFill>
                  <a:schemeClr val="tx1"/>
                </a:solidFill>
                <a:latin typeface="+mn-lt"/>
                <a:cs typeface="Tahoma"/>
              </a:rPr>
              <a:t> </a:t>
            </a:r>
            <a:r>
              <a:rPr sz="1600" dirty="0">
                <a:solidFill>
                  <a:schemeClr val="tx1"/>
                </a:solidFill>
                <a:latin typeface="+mn-lt"/>
                <a:cs typeface="Tahoma"/>
              </a:rPr>
              <a:t>conflict</a:t>
            </a:r>
            <a:r>
              <a:rPr sz="1600" spc="60" dirty="0">
                <a:solidFill>
                  <a:schemeClr val="tx1"/>
                </a:solidFill>
                <a:latin typeface="+mn-lt"/>
                <a:cs typeface="Tahoma"/>
              </a:rPr>
              <a:t> </a:t>
            </a:r>
            <a:r>
              <a:rPr sz="1600" spc="40" dirty="0">
                <a:solidFill>
                  <a:schemeClr val="tx1"/>
                </a:solidFill>
                <a:latin typeface="+mn-lt"/>
                <a:cs typeface="Tahoma"/>
              </a:rPr>
              <a:t>introduces </a:t>
            </a:r>
            <a:r>
              <a:rPr sz="1600" dirty="0">
                <a:solidFill>
                  <a:schemeClr val="tx1"/>
                </a:solidFill>
                <a:latin typeface="+mn-lt"/>
                <a:cs typeface="Tahoma"/>
              </a:rPr>
              <a:t>volatility</a:t>
            </a:r>
            <a:r>
              <a:rPr sz="1600" spc="135" dirty="0">
                <a:solidFill>
                  <a:schemeClr val="tx1"/>
                </a:solidFill>
                <a:latin typeface="+mn-lt"/>
                <a:cs typeface="Tahoma"/>
              </a:rPr>
              <a:t> </a:t>
            </a:r>
            <a:r>
              <a:rPr sz="1600" spc="50" dirty="0">
                <a:solidFill>
                  <a:schemeClr val="tx1"/>
                </a:solidFill>
                <a:latin typeface="+mn-lt"/>
                <a:cs typeface="Tahoma"/>
              </a:rPr>
              <a:t>in</a:t>
            </a:r>
            <a:r>
              <a:rPr sz="1600" spc="145" dirty="0">
                <a:solidFill>
                  <a:schemeClr val="tx1"/>
                </a:solidFill>
                <a:latin typeface="+mn-lt"/>
                <a:cs typeface="Tahoma"/>
              </a:rPr>
              <a:t> </a:t>
            </a:r>
            <a:r>
              <a:rPr sz="1600" dirty="0">
                <a:solidFill>
                  <a:schemeClr val="tx1"/>
                </a:solidFill>
                <a:latin typeface="+mn-lt"/>
                <a:cs typeface="Tahoma"/>
              </a:rPr>
              <a:t>energy</a:t>
            </a:r>
            <a:r>
              <a:rPr sz="1600" spc="140" dirty="0">
                <a:solidFill>
                  <a:schemeClr val="tx1"/>
                </a:solidFill>
                <a:latin typeface="+mn-lt"/>
                <a:cs typeface="Tahoma"/>
              </a:rPr>
              <a:t> </a:t>
            </a:r>
            <a:r>
              <a:rPr sz="1600" dirty="0">
                <a:solidFill>
                  <a:schemeClr val="tx1"/>
                </a:solidFill>
                <a:latin typeface="+mn-lt"/>
                <a:cs typeface="Tahoma"/>
              </a:rPr>
              <a:t>prices,</a:t>
            </a:r>
            <a:r>
              <a:rPr sz="1600" spc="135" dirty="0">
                <a:solidFill>
                  <a:schemeClr val="tx1"/>
                </a:solidFill>
                <a:latin typeface="+mn-lt"/>
                <a:cs typeface="Tahoma"/>
              </a:rPr>
              <a:t> </a:t>
            </a:r>
            <a:r>
              <a:rPr sz="1600" spc="40" dirty="0">
                <a:solidFill>
                  <a:schemeClr val="tx1"/>
                </a:solidFill>
                <a:latin typeface="+mn-lt"/>
                <a:cs typeface="Tahoma"/>
              </a:rPr>
              <a:t>which </a:t>
            </a:r>
            <a:r>
              <a:rPr sz="1600" dirty="0">
                <a:solidFill>
                  <a:schemeClr val="tx1"/>
                </a:solidFill>
                <a:latin typeface="+mn-lt"/>
                <a:cs typeface="Tahoma"/>
              </a:rPr>
              <a:t>can</a:t>
            </a:r>
            <a:r>
              <a:rPr sz="1600" spc="-20" dirty="0">
                <a:solidFill>
                  <a:schemeClr val="tx1"/>
                </a:solidFill>
                <a:latin typeface="+mn-lt"/>
                <a:cs typeface="Tahoma"/>
              </a:rPr>
              <a:t> </a:t>
            </a:r>
            <a:r>
              <a:rPr sz="1600" spc="55" dirty="0">
                <a:solidFill>
                  <a:schemeClr val="tx1"/>
                </a:solidFill>
                <a:latin typeface="+mn-lt"/>
                <a:cs typeface="Tahoma"/>
              </a:rPr>
              <a:t>ripple</a:t>
            </a:r>
            <a:r>
              <a:rPr sz="1600" spc="-30" dirty="0">
                <a:solidFill>
                  <a:schemeClr val="tx1"/>
                </a:solidFill>
                <a:latin typeface="+mn-lt"/>
                <a:cs typeface="Tahoma"/>
              </a:rPr>
              <a:t> </a:t>
            </a:r>
            <a:r>
              <a:rPr sz="1600" spc="60" dirty="0">
                <a:solidFill>
                  <a:schemeClr val="tx1"/>
                </a:solidFill>
                <a:latin typeface="+mn-lt"/>
                <a:cs typeface="Tahoma"/>
              </a:rPr>
              <a:t>through</a:t>
            </a:r>
            <a:r>
              <a:rPr sz="1600" spc="-20" dirty="0">
                <a:solidFill>
                  <a:schemeClr val="tx1"/>
                </a:solidFill>
                <a:latin typeface="+mn-lt"/>
                <a:cs typeface="Tahoma"/>
              </a:rPr>
              <a:t> </a:t>
            </a:r>
            <a:r>
              <a:rPr sz="1600" spc="35" dirty="0">
                <a:solidFill>
                  <a:schemeClr val="tx1"/>
                </a:solidFill>
                <a:latin typeface="+mn-lt"/>
                <a:cs typeface="Tahoma"/>
              </a:rPr>
              <a:t>various </a:t>
            </a:r>
            <a:r>
              <a:rPr sz="1600" spc="55" dirty="0">
                <a:solidFill>
                  <a:schemeClr val="tx1"/>
                </a:solidFill>
                <a:latin typeface="+mn-lt"/>
                <a:cs typeface="Tahoma"/>
              </a:rPr>
              <a:t>economic</a:t>
            </a:r>
            <a:r>
              <a:rPr sz="1600" spc="-75" dirty="0">
                <a:solidFill>
                  <a:schemeClr val="tx1"/>
                </a:solidFill>
                <a:latin typeface="+mn-lt"/>
                <a:cs typeface="Tahoma"/>
              </a:rPr>
              <a:t> </a:t>
            </a:r>
            <a:r>
              <a:rPr sz="1600" spc="-10" dirty="0">
                <a:solidFill>
                  <a:schemeClr val="tx1"/>
                </a:solidFill>
                <a:latin typeface="+mn-lt"/>
                <a:cs typeface="Tahoma"/>
              </a:rPr>
              <a:t>sectors.</a:t>
            </a:r>
            <a:endParaRPr sz="1300" dirty="0">
              <a:solidFill>
                <a:schemeClr val="tx1"/>
              </a:solidFill>
              <a:latin typeface="+mn-lt"/>
              <a:cs typeface="Tahoma"/>
            </a:endParaRPr>
          </a:p>
        </p:txBody>
      </p:sp>
      <p:pic>
        <p:nvPicPr>
          <p:cNvPr id="6" name="object 6"/>
          <p:cNvPicPr/>
          <p:nvPr/>
        </p:nvPicPr>
        <p:blipFill>
          <a:blip r:embed="rId3" cstate="print"/>
          <a:stretch>
            <a:fillRect/>
          </a:stretch>
        </p:blipFill>
        <p:spPr>
          <a:xfrm>
            <a:off x="4318775" y="1139470"/>
            <a:ext cx="304558" cy="304558"/>
          </a:xfrm>
          <a:prstGeom prst="rect">
            <a:avLst/>
          </a:prstGeom>
        </p:spPr>
      </p:pic>
      <p:sp>
        <p:nvSpPr>
          <p:cNvPr id="7" name="object 7"/>
          <p:cNvSpPr txBox="1"/>
          <p:nvPr/>
        </p:nvSpPr>
        <p:spPr>
          <a:xfrm>
            <a:off x="3124200" y="1584325"/>
            <a:ext cx="2694305" cy="2136482"/>
          </a:xfrm>
          <a:prstGeom prst="rect">
            <a:avLst/>
          </a:prstGeom>
        </p:spPr>
        <p:txBody>
          <a:bodyPr vert="horz" wrap="square" lIns="0" tIns="12700" rIns="0" bIns="0" rtlCol="0">
            <a:spAutoFit/>
          </a:bodyPr>
          <a:lstStyle/>
          <a:p>
            <a:pPr marL="479425" marR="471805" algn="ctr">
              <a:lnSpc>
                <a:spcPct val="100000"/>
              </a:lnSpc>
              <a:spcBef>
                <a:spcPts val="100"/>
              </a:spcBef>
            </a:pPr>
            <a:r>
              <a:rPr sz="1400" spc="-75" dirty="0">
                <a:solidFill>
                  <a:schemeClr val="tx2"/>
                </a:solidFill>
                <a:latin typeface="Arial Black"/>
                <a:cs typeface="Arial Black"/>
              </a:rPr>
              <a:t>Contextual</a:t>
            </a:r>
            <a:r>
              <a:rPr lang="en-US" sz="1400" spc="-60" dirty="0">
                <a:solidFill>
                  <a:schemeClr val="tx2"/>
                </a:solidFill>
                <a:latin typeface="Arial Black"/>
                <a:cs typeface="Arial Black"/>
              </a:rPr>
              <a:t> </a:t>
            </a:r>
            <a:r>
              <a:rPr sz="1400" spc="-105" dirty="0">
                <a:solidFill>
                  <a:schemeClr val="tx2"/>
                </a:solidFill>
                <a:latin typeface="Arial Black"/>
                <a:cs typeface="Arial Black"/>
              </a:rPr>
              <a:t>Economic </a:t>
            </a:r>
            <a:r>
              <a:rPr sz="1400" spc="-10" dirty="0">
                <a:solidFill>
                  <a:schemeClr val="tx2"/>
                </a:solidFill>
                <a:latin typeface="Arial Black"/>
                <a:cs typeface="Arial Black"/>
              </a:rPr>
              <a:t>Disruptions</a:t>
            </a:r>
            <a:endParaRPr sz="1400" dirty="0">
              <a:solidFill>
                <a:schemeClr val="tx2"/>
              </a:solidFill>
              <a:latin typeface="Arial Black"/>
              <a:cs typeface="Arial Black"/>
            </a:endParaRPr>
          </a:p>
          <a:p>
            <a:pPr marL="12065" marR="5080" algn="ctr">
              <a:lnSpc>
                <a:spcPct val="100000"/>
              </a:lnSpc>
              <a:spcBef>
                <a:spcPts val="5"/>
              </a:spcBef>
            </a:pPr>
            <a:r>
              <a:rPr lang="en-US" sz="1600" dirty="0">
                <a:latin typeface="+mn-lt"/>
              </a:rPr>
              <a:t>To evaluate the resilience of the U.S. economy during periods of global uncertainty, helping to identify areas of vulnerability and strength in its economic framework.</a:t>
            </a:r>
            <a:endParaRPr sz="1400" dirty="0">
              <a:latin typeface="+mn-lt"/>
              <a:cs typeface="Tahoma"/>
            </a:endParaRPr>
          </a:p>
        </p:txBody>
      </p:sp>
      <p:pic>
        <p:nvPicPr>
          <p:cNvPr id="8" name="object 8"/>
          <p:cNvPicPr/>
          <p:nvPr/>
        </p:nvPicPr>
        <p:blipFill>
          <a:blip r:embed="rId4" cstate="print"/>
          <a:stretch>
            <a:fillRect/>
          </a:stretch>
        </p:blipFill>
        <p:spPr>
          <a:xfrm>
            <a:off x="7316141" y="1139470"/>
            <a:ext cx="304558" cy="304558"/>
          </a:xfrm>
          <a:prstGeom prst="rect">
            <a:avLst/>
          </a:prstGeom>
        </p:spPr>
      </p:pic>
      <p:sp>
        <p:nvSpPr>
          <p:cNvPr id="9" name="object 9"/>
          <p:cNvSpPr txBox="1"/>
          <p:nvPr/>
        </p:nvSpPr>
        <p:spPr>
          <a:xfrm>
            <a:off x="6120842" y="1583970"/>
            <a:ext cx="2697480" cy="1928733"/>
          </a:xfrm>
          <a:prstGeom prst="rect">
            <a:avLst/>
          </a:prstGeom>
        </p:spPr>
        <p:txBody>
          <a:bodyPr vert="horz" wrap="square" lIns="0" tIns="12700" rIns="0" bIns="0" rtlCol="0">
            <a:spAutoFit/>
          </a:bodyPr>
          <a:lstStyle/>
          <a:p>
            <a:pPr marL="12700" marR="5080" indent="-1270" algn="ctr">
              <a:lnSpc>
                <a:spcPct val="100000"/>
              </a:lnSpc>
              <a:spcBef>
                <a:spcPts val="100"/>
              </a:spcBef>
            </a:pPr>
            <a:r>
              <a:rPr sz="1400" b="1" spc="-75" dirty="0">
                <a:solidFill>
                  <a:schemeClr val="tx2"/>
                </a:solidFill>
                <a:latin typeface="Arial Black"/>
                <a:cs typeface="Arial Black"/>
              </a:rPr>
              <a:t>Need</a:t>
            </a:r>
            <a:r>
              <a:rPr sz="1400" b="1" spc="-70" dirty="0">
                <a:solidFill>
                  <a:schemeClr val="tx2"/>
                </a:solidFill>
                <a:latin typeface="Arial Black"/>
                <a:cs typeface="Arial Black"/>
              </a:rPr>
              <a:t> </a:t>
            </a:r>
            <a:r>
              <a:rPr sz="1400" b="1" spc="-20" dirty="0">
                <a:solidFill>
                  <a:schemeClr val="tx2"/>
                </a:solidFill>
                <a:latin typeface="Arial Black"/>
                <a:cs typeface="Arial Black"/>
              </a:rPr>
              <a:t>for</a:t>
            </a:r>
            <a:r>
              <a:rPr sz="1400" b="1" spc="-65" dirty="0">
                <a:solidFill>
                  <a:schemeClr val="tx2"/>
                </a:solidFill>
                <a:latin typeface="Arial Black"/>
                <a:cs typeface="Arial Black"/>
              </a:rPr>
              <a:t> </a:t>
            </a:r>
            <a:endParaRPr lang="en-US" sz="1400" b="1" spc="-65" dirty="0">
              <a:solidFill>
                <a:schemeClr val="tx2"/>
              </a:solidFill>
              <a:latin typeface="Arial Black"/>
              <a:cs typeface="Arial Black"/>
            </a:endParaRPr>
          </a:p>
          <a:p>
            <a:pPr marL="12700" marR="5080" indent="-1270" algn="ctr">
              <a:lnSpc>
                <a:spcPct val="100000"/>
              </a:lnSpc>
              <a:spcBef>
                <a:spcPts val="100"/>
              </a:spcBef>
            </a:pPr>
            <a:r>
              <a:rPr sz="1400" b="1" spc="-65" dirty="0">
                <a:solidFill>
                  <a:schemeClr val="tx2"/>
                </a:solidFill>
                <a:latin typeface="Arial Black"/>
                <a:cs typeface="Arial Black"/>
              </a:rPr>
              <a:t>Data-</a:t>
            </a:r>
            <a:r>
              <a:rPr sz="1400" b="1" spc="-50" dirty="0">
                <a:solidFill>
                  <a:schemeClr val="tx2"/>
                </a:solidFill>
                <a:latin typeface="Arial Black"/>
                <a:cs typeface="Arial Black"/>
              </a:rPr>
              <a:t>Driven</a:t>
            </a:r>
            <a:r>
              <a:rPr sz="1400" b="1" spc="-70" dirty="0">
                <a:solidFill>
                  <a:schemeClr val="tx2"/>
                </a:solidFill>
                <a:latin typeface="Arial Black"/>
                <a:cs typeface="Arial Black"/>
              </a:rPr>
              <a:t> </a:t>
            </a:r>
            <a:endParaRPr lang="en-US" sz="1400" b="1" spc="-70" dirty="0">
              <a:solidFill>
                <a:schemeClr val="tx2"/>
              </a:solidFill>
              <a:latin typeface="Arial Black"/>
              <a:cs typeface="Arial Black"/>
            </a:endParaRPr>
          </a:p>
          <a:p>
            <a:pPr marL="12700" marR="5080" indent="-1270" algn="ctr">
              <a:lnSpc>
                <a:spcPct val="100000"/>
              </a:lnSpc>
              <a:spcBef>
                <a:spcPts val="100"/>
              </a:spcBef>
            </a:pPr>
            <a:r>
              <a:rPr sz="1400" b="1" spc="-10" dirty="0">
                <a:solidFill>
                  <a:schemeClr val="tx2"/>
                </a:solidFill>
                <a:latin typeface="Arial Black"/>
                <a:cs typeface="Arial Black"/>
              </a:rPr>
              <a:t>Insights </a:t>
            </a:r>
            <a:endParaRPr lang="en-US" sz="1400" b="1" spc="-10" dirty="0">
              <a:solidFill>
                <a:schemeClr val="tx2"/>
              </a:solidFill>
              <a:latin typeface="Arial Black"/>
              <a:cs typeface="Arial Black"/>
            </a:endParaRPr>
          </a:p>
          <a:p>
            <a:pPr marL="12700" marR="5080" indent="-1270" algn="ctr">
              <a:lnSpc>
                <a:spcPct val="100000"/>
              </a:lnSpc>
              <a:spcBef>
                <a:spcPts val="100"/>
              </a:spcBef>
            </a:pPr>
            <a:r>
              <a:rPr sz="1600" spc="50" dirty="0">
                <a:solidFill>
                  <a:schemeClr val="tx1"/>
                </a:solidFill>
                <a:latin typeface="+mn-lt"/>
                <a:cs typeface="Tahoma"/>
              </a:rPr>
              <a:t>Informed </a:t>
            </a:r>
            <a:r>
              <a:rPr sz="1600" dirty="0">
                <a:solidFill>
                  <a:schemeClr val="tx1"/>
                </a:solidFill>
                <a:latin typeface="+mn-lt"/>
                <a:cs typeface="Tahoma"/>
              </a:rPr>
              <a:t>policy</a:t>
            </a:r>
            <a:r>
              <a:rPr sz="1600" spc="60" dirty="0">
                <a:solidFill>
                  <a:schemeClr val="tx1"/>
                </a:solidFill>
                <a:latin typeface="+mn-lt"/>
                <a:cs typeface="Tahoma"/>
              </a:rPr>
              <a:t> </a:t>
            </a:r>
            <a:r>
              <a:rPr sz="1600" spc="35" dirty="0">
                <a:solidFill>
                  <a:schemeClr val="tx1"/>
                </a:solidFill>
                <a:latin typeface="+mn-lt"/>
                <a:cs typeface="Tahoma"/>
              </a:rPr>
              <a:t>decisions </a:t>
            </a:r>
            <a:r>
              <a:rPr sz="1600" spc="10" dirty="0">
                <a:solidFill>
                  <a:schemeClr val="tx1"/>
                </a:solidFill>
                <a:latin typeface="+mn-lt"/>
                <a:cs typeface="Tahoma"/>
              </a:rPr>
              <a:t>necessitate</a:t>
            </a:r>
            <a:r>
              <a:rPr sz="1600" spc="90" dirty="0">
                <a:solidFill>
                  <a:schemeClr val="tx1"/>
                </a:solidFill>
                <a:latin typeface="+mn-lt"/>
                <a:cs typeface="Tahoma"/>
              </a:rPr>
              <a:t> </a:t>
            </a:r>
            <a:r>
              <a:rPr sz="1600" spc="50" dirty="0">
                <a:solidFill>
                  <a:schemeClr val="tx1"/>
                </a:solidFill>
                <a:latin typeface="+mn-lt"/>
                <a:cs typeface="Tahoma"/>
              </a:rPr>
              <a:t>empirical</a:t>
            </a:r>
            <a:r>
              <a:rPr sz="1600" spc="90" dirty="0">
                <a:solidFill>
                  <a:schemeClr val="tx1"/>
                </a:solidFill>
                <a:latin typeface="+mn-lt"/>
                <a:cs typeface="Tahoma"/>
              </a:rPr>
              <a:t> </a:t>
            </a:r>
            <a:r>
              <a:rPr sz="1600" spc="-10" dirty="0">
                <a:solidFill>
                  <a:schemeClr val="tx1"/>
                </a:solidFill>
                <a:latin typeface="+mn-lt"/>
                <a:cs typeface="Tahoma"/>
              </a:rPr>
              <a:t>evidence</a:t>
            </a:r>
            <a:r>
              <a:rPr sz="1600" spc="500" dirty="0">
                <a:solidFill>
                  <a:schemeClr val="tx1"/>
                </a:solidFill>
                <a:latin typeface="+mn-lt"/>
                <a:cs typeface="Tahoma"/>
              </a:rPr>
              <a:t> </a:t>
            </a:r>
            <a:r>
              <a:rPr sz="1600" dirty="0">
                <a:solidFill>
                  <a:schemeClr val="tx1"/>
                </a:solidFill>
                <a:latin typeface="+mn-lt"/>
                <a:cs typeface="Tahoma"/>
              </a:rPr>
              <a:t>that</a:t>
            </a:r>
            <a:r>
              <a:rPr sz="1600" spc="30" dirty="0">
                <a:solidFill>
                  <a:schemeClr val="tx1"/>
                </a:solidFill>
                <a:latin typeface="+mn-lt"/>
                <a:cs typeface="Tahoma"/>
              </a:rPr>
              <a:t> </a:t>
            </a:r>
            <a:r>
              <a:rPr sz="1600" spc="50" dirty="0">
                <a:solidFill>
                  <a:schemeClr val="tx1"/>
                </a:solidFill>
                <a:latin typeface="+mn-lt"/>
                <a:cs typeface="Tahoma"/>
              </a:rPr>
              <a:t>highlights</a:t>
            </a:r>
            <a:r>
              <a:rPr sz="1600" spc="35" dirty="0">
                <a:solidFill>
                  <a:schemeClr val="tx1"/>
                </a:solidFill>
                <a:latin typeface="+mn-lt"/>
                <a:cs typeface="Tahoma"/>
              </a:rPr>
              <a:t> </a:t>
            </a:r>
            <a:r>
              <a:rPr sz="1600" spc="-10" dirty="0">
                <a:solidFill>
                  <a:schemeClr val="tx1"/>
                </a:solidFill>
                <a:latin typeface="+mn-lt"/>
                <a:cs typeface="Tahoma"/>
              </a:rPr>
              <a:t>vulnerabilities</a:t>
            </a:r>
            <a:r>
              <a:rPr sz="1600" spc="500" dirty="0">
                <a:solidFill>
                  <a:schemeClr val="tx1"/>
                </a:solidFill>
                <a:latin typeface="+mn-lt"/>
                <a:cs typeface="Tahoma"/>
              </a:rPr>
              <a:t> </a:t>
            </a:r>
            <a:r>
              <a:rPr sz="1600" dirty="0">
                <a:solidFill>
                  <a:schemeClr val="tx1"/>
                </a:solidFill>
                <a:latin typeface="+mn-lt"/>
                <a:cs typeface="Tahoma"/>
              </a:rPr>
              <a:t>within</a:t>
            </a:r>
            <a:r>
              <a:rPr sz="1600" spc="20" dirty="0">
                <a:solidFill>
                  <a:schemeClr val="tx1"/>
                </a:solidFill>
                <a:latin typeface="+mn-lt"/>
                <a:cs typeface="Tahoma"/>
              </a:rPr>
              <a:t> </a:t>
            </a:r>
            <a:r>
              <a:rPr sz="1600" dirty="0">
                <a:solidFill>
                  <a:schemeClr val="tx1"/>
                </a:solidFill>
                <a:latin typeface="+mn-lt"/>
                <a:cs typeface="Tahoma"/>
              </a:rPr>
              <a:t>the</a:t>
            </a:r>
            <a:r>
              <a:rPr sz="1600" spc="20" dirty="0">
                <a:solidFill>
                  <a:schemeClr val="tx1"/>
                </a:solidFill>
                <a:latin typeface="+mn-lt"/>
                <a:cs typeface="Tahoma"/>
              </a:rPr>
              <a:t> </a:t>
            </a:r>
            <a:r>
              <a:rPr sz="1600" spc="55" dirty="0">
                <a:solidFill>
                  <a:schemeClr val="tx1"/>
                </a:solidFill>
                <a:latin typeface="+mn-lt"/>
                <a:cs typeface="Tahoma"/>
              </a:rPr>
              <a:t>economy</a:t>
            </a:r>
            <a:r>
              <a:rPr sz="1600" spc="20" dirty="0">
                <a:solidFill>
                  <a:schemeClr val="tx1"/>
                </a:solidFill>
                <a:latin typeface="+mn-lt"/>
                <a:cs typeface="Tahoma"/>
              </a:rPr>
              <a:t> </a:t>
            </a:r>
            <a:r>
              <a:rPr sz="1600" spc="50" dirty="0">
                <a:solidFill>
                  <a:schemeClr val="tx1"/>
                </a:solidFill>
                <a:latin typeface="+mn-lt"/>
                <a:cs typeface="Tahoma"/>
              </a:rPr>
              <a:t>in</a:t>
            </a:r>
            <a:r>
              <a:rPr sz="1600" spc="20" dirty="0">
                <a:solidFill>
                  <a:schemeClr val="tx1"/>
                </a:solidFill>
                <a:latin typeface="+mn-lt"/>
                <a:cs typeface="Tahoma"/>
              </a:rPr>
              <a:t> </a:t>
            </a:r>
            <a:r>
              <a:rPr sz="1600" spc="50" dirty="0">
                <a:solidFill>
                  <a:schemeClr val="tx1"/>
                </a:solidFill>
                <a:latin typeface="+mn-lt"/>
                <a:cs typeface="Tahoma"/>
              </a:rPr>
              <a:t>response</a:t>
            </a:r>
            <a:r>
              <a:rPr sz="1600" spc="20" dirty="0">
                <a:solidFill>
                  <a:schemeClr val="tx1"/>
                </a:solidFill>
                <a:latin typeface="+mn-lt"/>
                <a:cs typeface="Tahoma"/>
              </a:rPr>
              <a:t> </a:t>
            </a:r>
            <a:r>
              <a:rPr sz="1600" spc="25" dirty="0">
                <a:solidFill>
                  <a:schemeClr val="tx1"/>
                </a:solidFill>
                <a:latin typeface="+mn-lt"/>
                <a:cs typeface="Tahoma"/>
              </a:rPr>
              <a:t>to </a:t>
            </a:r>
            <a:r>
              <a:rPr sz="1600" dirty="0">
                <a:solidFill>
                  <a:schemeClr val="tx1"/>
                </a:solidFill>
                <a:latin typeface="+mn-lt"/>
                <a:cs typeface="Tahoma"/>
              </a:rPr>
              <a:t>external</a:t>
            </a:r>
            <a:r>
              <a:rPr sz="1600" spc="254" dirty="0">
                <a:solidFill>
                  <a:schemeClr val="tx1"/>
                </a:solidFill>
                <a:latin typeface="+mn-lt"/>
                <a:cs typeface="Tahoma"/>
              </a:rPr>
              <a:t> </a:t>
            </a:r>
            <a:r>
              <a:rPr sz="1600" spc="-10" dirty="0">
                <a:solidFill>
                  <a:schemeClr val="tx1"/>
                </a:solidFill>
                <a:latin typeface="+mn-lt"/>
                <a:cs typeface="Tahoma"/>
              </a:rPr>
              <a:t>shocks.</a:t>
            </a:r>
            <a:endParaRPr sz="1600" dirty="0">
              <a:solidFill>
                <a:schemeClr val="tx1"/>
              </a:solidFill>
              <a:latin typeface="+mn-lt"/>
              <a:cs typeface="Tahoma"/>
            </a:endParaRPr>
          </a:p>
        </p:txBody>
      </p:sp>
      <p:sp>
        <p:nvSpPr>
          <p:cNvPr id="10" name="object 2">
            <a:extLst>
              <a:ext uri="{FF2B5EF4-FFF2-40B4-BE49-F238E27FC236}">
                <a16:creationId xmlns:a16="http://schemas.microsoft.com/office/drawing/2014/main" id="{F11B49D2-27F3-FA98-3AC6-840DA65FFEAC}"/>
              </a:ext>
            </a:extLst>
          </p:cNvPr>
          <p:cNvSpPr txBox="1">
            <a:spLocks/>
          </p:cNvSpPr>
          <p:nvPr/>
        </p:nvSpPr>
        <p:spPr>
          <a:xfrm>
            <a:off x="390525" y="93663"/>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Research Motivation</a:t>
            </a:r>
            <a:endParaRPr lang="en-US" sz="2800" b="1" dirty="0">
              <a:solidFill>
                <a:srgbClr val="00B050"/>
              </a:solidFill>
              <a:latin typeface="+mj-lt"/>
              <a:cs typeface="Verdana"/>
            </a:endParaRPr>
          </a:p>
        </p:txBody>
      </p:sp>
      <p:sp>
        <p:nvSpPr>
          <p:cNvPr id="14" name="Rectangle 13">
            <a:extLst>
              <a:ext uri="{FF2B5EF4-FFF2-40B4-BE49-F238E27FC236}">
                <a16:creationId xmlns:a16="http://schemas.microsoft.com/office/drawing/2014/main" id="{3005DACD-794C-0163-1167-0634FAAFBD38}"/>
              </a:ext>
            </a:extLst>
          </p:cNvPr>
          <p:cNvSpPr/>
          <p:nvPr/>
        </p:nvSpPr>
        <p:spPr>
          <a:xfrm>
            <a:off x="1426784" y="3946604"/>
            <a:ext cx="6393097" cy="769441"/>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Numbers DO NOT LIE!!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28600" y="748447"/>
            <a:ext cx="4160160" cy="874598"/>
          </a:xfrm>
          <a:prstGeom prst="rect">
            <a:avLst/>
          </a:prstGeom>
        </p:spPr>
        <p:txBody>
          <a:bodyPr vert="horz" wrap="square" lIns="0" tIns="12700" rIns="0" bIns="0" rtlCol="0">
            <a:spAutoFit/>
          </a:bodyPr>
          <a:lstStyle/>
          <a:p>
            <a:pPr marL="103505" marR="5080" indent="-91440">
              <a:lnSpc>
                <a:spcPct val="100000"/>
              </a:lnSpc>
              <a:spcBef>
                <a:spcPts val="100"/>
              </a:spcBef>
              <a:buClr>
                <a:srgbClr val="000000"/>
              </a:buClr>
              <a:buFont typeface="Arial MT"/>
              <a:buChar char="•"/>
              <a:tabLst>
                <a:tab pos="103505" algn="l"/>
              </a:tabLst>
            </a:pPr>
            <a:r>
              <a:rPr sz="1400" b="1" spc="-110" dirty="0">
                <a:solidFill>
                  <a:schemeClr val="tx1"/>
                </a:solidFill>
                <a:latin typeface="+mn-lt"/>
                <a:cs typeface="Arial Black"/>
              </a:rPr>
              <a:t>Research</a:t>
            </a:r>
            <a:r>
              <a:rPr sz="1400" b="1" spc="-75" dirty="0">
                <a:solidFill>
                  <a:schemeClr val="tx1"/>
                </a:solidFill>
                <a:latin typeface="+mn-lt"/>
                <a:cs typeface="Arial Black"/>
              </a:rPr>
              <a:t> </a:t>
            </a:r>
            <a:r>
              <a:rPr sz="1400" b="1" spc="-60" dirty="0">
                <a:solidFill>
                  <a:schemeClr val="tx1"/>
                </a:solidFill>
                <a:latin typeface="+mn-lt"/>
                <a:cs typeface="Arial Black"/>
              </a:rPr>
              <a:t>Question:</a:t>
            </a:r>
            <a:r>
              <a:rPr sz="1400" b="1" spc="-45" dirty="0">
                <a:solidFill>
                  <a:schemeClr val="tx1"/>
                </a:solidFill>
                <a:latin typeface="+mn-lt"/>
                <a:cs typeface="Arial Black"/>
              </a:rPr>
              <a:t> </a:t>
            </a:r>
            <a:r>
              <a:rPr sz="1400" spc="-10" dirty="0">
                <a:solidFill>
                  <a:schemeClr val="tx1"/>
                </a:solidFill>
                <a:latin typeface="+mn-lt"/>
                <a:cs typeface="Lucida Sans Unicode"/>
              </a:rPr>
              <a:t>Our</a:t>
            </a:r>
            <a:r>
              <a:rPr sz="1400" spc="-60" dirty="0">
                <a:solidFill>
                  <a:schemeClr val="tx1"/>
                </a:solidFill>
                <a:latin typeface="+mn-lt"/>
                <a:cs typeface="Lucida Sans Unicode"/>
              </a:rPr>
              <a:t> </a:t>
            </a:r>
            <a:r>
              <a:rPr sz="1400" spc="-25" dirty="0">
                <a:solidFill>
                  <a:schemeClr val="tx1"/>
                </a:solidFill>
                <a:latin typeface="+mn-lt"/>
                <a:cs typeface="Lucida Sans Unicode"/>
              </a:rPr>
              <a:t>study</a:t>
            </a:r>
            <a:r>
              <a:rPr sz="1400" spc="-50" dirty="0">
                <a:solidFill>
                  <a:schemeClr val="tx1"/>
                </a:solidFill>
                <a:latin typeface="+mn-lt"/>
                <a:cs typeface="Lucida Sans Unicode"/>
              </a:rPr>
              <a:t> </a:t>
            </a:r>
            <a:r>
              <a:rPr sz="1400" spc="-20" dirty="0">
                <a:solidFill>
                  <a:schemeClr val="tx1"/>
                </a:solidFill>
                <a:latin typeface="+mn-lt"/>
                <a:cs typeface="Lucida Sans Unicode"/>
              </a:rPr>
              <a:t>poses</a:t>
            </a:r>
            <a:r>
              <a:rPr sz="1400" spc="-50" dirty="0">
                <a:solidFill>
                  <a:schemeClr val="tx1"/>
                </a:solidFill>
                <a:latin typeface="+mn-lt"/>
                <a:cs typeface="Lucida Sans Unicode"/>
              </a:rPr>
              <a:t> </a:t>
            </a:r>
            <a:r>
              <a:rPr sz="1400" dirty="0">
                <a:solidFill>
                  <a:schemeClr val="tx1"/>
                </a:solidFill>
                <a:latin typeface="+mn-lt"/>
                <a:cs typeface="Lucida Sans Unicode"/>
              </a:rPr>
              <a:t>an</a:t>
            </a:r>
            <a:r>
              <a:rPr sz="1400" spc="-50" dirty="0">
                <a:solidFill>
                  <a:schemeClr val="tx1"/>
                </a:solidFill>
                <a:latin typeface="+mn-lt"/>
                <a:cs typeface="Lucida Sans Unicode"/>
              </a:rPr>
              <a:t> </a:t>
            </a:r>
            <a:r>
              <a:rPr sz="1400" spc="-25" dirty="0">
                <a:solidFill>
                  <a:schemeClr val="tx1"/>
                </a:solidFill>
                <a:latin typeface="+mn-lt"/>
                <a:cs typeface="Lucida Sans Unicode"/>
              </a:rPr>
              <a:t>inquiry</a:t>
            </a:r>
            <a:r>
              <a:rPr sz="1400" spc="-50" dirty="0">
                <a:solidFill>
                  <a:schemeClr val="tx1"/>
                </a:solidFill>
                <a:latin typeface="+mn-lt"/>
                <a:cs typeface="Lucida Sans Unicode"/>
              </a:rPr>
              <a:t> </a:t>
            </a:r>
            <a:r>
              <a:rPr sz="1400" spc="-20" dirty="0">
                <a:solidFill>
                  <a:schemeClr val="tx1"/>
                </a:solidFill>
                <a:latin typeface="+mn-lt"/>
                <a:cs typeface="Lucida Sans Unicode"/>
              </a:rPr>
              <a:t>into </a:t>
            </a:r>
            <a:r>
              <a:rPr sz="1400" spc="-10" dirty="0">
                <a:solidFill>
                  <a:schemeClr val="tx1"/>
                </a:solidFill>
                <a:latin typeface="+mn-lt"/>
                <a:cs typeface="Lucida Sans Unicode"/>
              </a:rPr>
              <a:t>the</a:t>
            </a:r>
            <a:r>
              <a:rPr sz="1400" spc="-50" dirty="0">
                <a:solidFill>
                  <a:schemeClr val="tx1"/>
                </a:solidFill>
                <a:latin typeface="+mn-lt"/>
                <a:cs typeface="Lucida Sans Unicode"/>
              </a:rPr>
              <a:t> </a:t>
            </a:r>
            <a:r>
              <a:rPr sz="1400" spc="-20" dirty="0">
                <a:solidFill>
                  <a:schemeClr val="tx1"/>
                </a:solidFill>
                <a:latin typeface="+mn-lt"/>
                <a:cs typeface="Lucida Sans Unicode"/>
              </a:rPr>
              <a:t>econometric</a:t>
            </a:r>
            <a:r>
              <a:rPr sz="1400" spc="-40" dirty="0">
                <a:solidFill>
                  <a:schemeClr val="tx1"/>
                </a:solidFill>
                <a:latin typeface="+mn-lt"/>
                <a:cs typeface="Lucida Sans Unicode"/>
              </a:rPr>
              <a:t> </a:t>
            </a:r>
            <a:r>
              <a:rPr sz="1400" spc="-20" dirty="0">
                <a:solidFill>
                  <a:schemeClr val="tx1"/>
                </a:solidFill>
                <a:latin typeface="+mn-lt"/>
                <a:cs typeface="Lucida Sans Unicode"/>
              </a:rPr>
              <a:t>evidence</a:t>
            </a:r>
            <a:r>
              <a:rPr sz="1400" spc="-50" dirty="0">
                <a:solidFill>
                  <a:schemeClr val="tx1"/>
                </a:solidFill>
                <a:latin typeface="+mn-lt"/>
                <a:cs typeface="Lucida Sans Unicode"/>
              </a:rPr>
              <a:t> </a:t>
            </a:r>
            <a:r>
              <a:rPr sz="1400" spc="-25" dirty="0">
                <a:solidFill>
                  <a:schemeClr val="tx1"/>
                </a:solidFill>
                <a:latin typeface="+mn-lt"/>
                <a:cs typeface="Lucida Sans Unicode"/>
              </a:rPr>
              <a:t>surrounding</a:t>
            </a:r>
            <a:r>
              <a:rPr sz="1400" spc="-35" dirty="0">
                <a:solidFill>
                  <a:schemeClr val="tx1"/>
                </a:solidFill>
                <a:latin typeface="+mn-lt"/>
                <a:cs typeface="Lucida Sans Unicode"/>
              </a:rPr>
              <a:t> </a:t>
            </a:r>
            <a:r>
              <a:rPr sz="1400" dirty="0">
                <a:solidFill>
                  <a:schemeClr val="tx1"/>
                </a:solidFill>
                <a:latin typeface="+mn-lt"/>
                <a:cs typeface="Lucida Sans Unicode"/>
              </a:rPr>
              <a:t>the</a:t>
            </a:r>
            <a:r>
              <a:rPr sz="1400" spc="-50" dirty="0">
                <a:solidFill>
                  <a:schemeClr val="tx1"/>
                </a:solidFill>
                <a:latin typeface="+mn-lt"/>
                <a:cs typeface="Lucida Sans Unicode"/>
              </a:rPr>
              <a:t> </a:t>
            </a:r>
            <a:r>
              <a:rPr sz="1400" spc="-10" dirty="0">
                <a:solidFill>
                  <a:schemeClr val="tx1"/>
                </a:solidFill>
                <a:latin typeface="+mn-lt"/>
                <a:cs typeface="Lucida Sans Unicode"/>
              </a:rPr>
              <a:t>influence </a:t>
            </a:r>
            <a:r>
              <a:rPr sz="1400" spc="-30" dirty="0">
                <a:solidFill>
                  <a:schemeClr val="tx1"/>
                </a:solidFill>
                <a:latin typeface="+mn-lt"/>
                <a:cs typeface="Lucida Sans Unicode"/>
              </a:rPr>
              <a:t>of</a:t>
            </a:r>
            <a:r>
              <a:rPr sz="1400" spc="-65" dirty="0">
                <a:solidFill>
                  <a:schemeClr val="tx1"/>
                </a:solidFill>
                <a:latin typeface="+mn-lt"/>
                <a:cs typeface="Lucida Sans Unicode"/>
              </a:rPr>
              <a:t> </a:t>
            </a:r>
            <a:r>
              <a:rPr sz="1400" dirty="0">
                <a:solidFill>
                  <a:schemeClr val="tx1"/>
                </a:solidFill>
                <a:latin typeface="+mn-lt"/>
                <a:cs typeface="Lucida Sans Unicode"/>
              </a:rPr>
              <a:t>the</a:t>
            </a:r>
            <a:r>
              <a:rPr sz="1400" spc="-60" dirty="0">
                <a:solidFill>
                  <a:schemeClr val="tx1"/>
                </a:solidFill>
                <a:latin typeface="+mn-lt"/>
                <a:cs typeface="Lucida Sans Unicode"/>
              </a:rPr>
              <a:t> </a:t>
            </a:r>
            <a:r>
              <a:rPr sz="1400" spc="-90" dirty="0">
                <a:solidFill>
                  <a:schemeClr val="tx1"/>
                </a:solidFill>
                <a:latin typeface="+mn-lt"/>
                <a:cs typeface="Lucida Sans Unicode"/>
              </a:rPr>
              <a:t>COVID-</a:t>
            </a:r>
            <a:r>
              <a:rPr sz="1400" spc="-85" dirty="0">
                <a:solidFill>
                  <a:schemeClr val="tx1"/>
                </a:solidFill>
                <a:latin typeface="+mn-lt"/>
                <a:cs typeface="Lucida Sans Unicode"/>
              </a:rPr>
              <a:t>19</a:t>
            </a:r>
            <a:r>
              <a:rPr sz="1400" spc="-60" dirty="0">
                <a:solidFill>
                  <a:schemeClr val="tx1"/>
                </a:solidFill>
                <a:latin typeface="+mn-lt"/>
                <a:cs typeface="Lucida Sans Unicode"/>
              </a:rPr>
              <a:t> </a:t>
            </a:r>
            <a:r>
              <a:rPr sz="1400" spc="-20" dirty="0">
                <a:solidFill>
                  <a:schemeClr val="tx1"/>
                </a:solidFill>
                <a:latin typeface="+mn-lt"/>
                <a:cs typeface="Lucida Sans Unicode"/>
              </a:rPr>
              <a:t>pandemic</a:t>
            </a:r>
            <a:r>
              <a:rPr sz="1400" spc="-55" dirty="0">
                <a:solidFill>
                  <a:schemeClr val="tx1"/>
                </a:solidFill>
                <a:latin typeface="+mn-lt"/>
                <a:cs typeface="Lucida Sans Unicode"/>
              </a:rPr>
              <a:t> </a:t>
            </a:r>
            <a:r>
              <a:rPr sz="1400" dirty="0">
                <a:solidFill>
                  <a:schemeClr val="tx1"/>
                </a:solidFill>
                <a:latin typeface="+mn-lt"/>
                <a:cs typeface="Lucida Sans Unicode"/>
              </a:rPr>
              <a:t>and</a:t>
            </a:r>
            <a:r>
              <a:rPr sz="1400" spc="-50" dirty="0">
                <a:solidFill>
                  <a:schemeClr val="tx1"/>
                </a:solidFill>
                <a:latin typeface="+mn-lt"/>
                <a:cs typeface="Lucida Sans Unicode"/>
              </a:rPr>
              <a:t> </a:t>
            </a:r>
            <a:r>
              <a:rPr sz="1400" dirty="0">
                <a:solidFill>
                  <a:schemeClr val="tx1"/>
                </a:solidFill>
                <a:latin typeface="+mn-lt"/>
                <a:cs typeface="Lucida Sans Unicode"/>
              </a:rPr>
              <a:t>the</a:t>
            </a:r>
            <a:r>
              <a:rPr sz="1400" spc="-60" dirty="0">
                <a:solidFill>
                  <a:schemeClr val="tx1"/>
                </a:solidFill>
                <a:latin typeface="+mn-lt"/>
                <a:cs typeface="Lucida Sans Unicode"/>
              </a:rPr>
              <a:t> </a:t>
            </a:r>
            <a:r>
              <a:rPr sz="1400" spc="-75" dirty="0">
                <a:solidFill>
                  <a:schemeClr val="tx1"/>
                </a:solidFill>
                <a:latin typeface="+mn-lt"/>
                <a:cs typeface="Lucida Sans Unicode"/>
              </a:rPr>
              <a:t>Russia-</a:t>
            </a:r>
            <a:r>
              <a:rPr sz="1400" spc="-10" dirty="0">
                <a:solidFill>
                  <a:schemeClr val="tx1"/>
                </a:solidFill>
                <a:latin typeface="+mn-lt"/>
                <a:cs typeface="Lucida Sans Unicode"/>
              </a:rPr>
              <a:t>Ukraine </a:t>
            </a:r>
            <a:r>
              <a:rPr sz="1400" spc="-35" dirty="0">
                <a:solidFill>
                  <a:schemeClr val="tx1"/>
                </a:solidFill>
                <a:latin typeface="+mn-lt"/>
                <a:cs typeface="Lucida Sans Unicode"/>
              </a:rPr>
              <a:t>conflict</a:t>
            </a:r>
            <a:r>
              <a:rPr sz="1400" spc="-55" dirty="0">
                <a:solidFill>
                  <a:schemeClr val="tx1"/>
                </a:solidFill>
                <a:latin typeface="+mn-lt"/>
                <a:cs typeface="Lucida Sans Unicode"/>
              </a:rPr>
              <a:t> </a:t>
            </a:r>
            <a:r>
              <a:rPr sz="1400" spc="-10" dirty="0">
                <a:solidFill>
                  <a:schemeClr val="tx1"/>
                </a:solidFill>
                <a:latin typeface="+mn-lt"/>
                <a:cs typeface="Lucida Sans Unicode"/>
              </a:rPr>
              <a:t>on</a:t>
            </a:r>
            <a:r>
              <a:rPr sz="1400" spc="-55" dirty="0">
                <a:solidFill>
                  <a:schemeClr val="tx1"/>
                </a:solidFill>
                <a:latin typeface="+mn-lt"/>
                <a:cs typeface="Lucida Sans Unicode"/>
              </a:rPr>
              <a:t> </a:t>
            </a:r>
            <a:r>
              <a:rPr sz="1400" spc="-35" dirty="0">
                <a:solidFill>
                  <a:schemeClr val="tx1"/>
                </a:solidFill>
                <a:latin typeface="+mn-lt"/>
                <a:cs typeface="Lucida Sans Unicode"/>
              </a:rPr>
              <a:t>critical</a:t>
            </a:r>
            <a:r>
              <a:rPr sz="1400" spc="-55" dirty="0">
                <a:solidFill>
                  <a:schemeClr val="tx1"/>
                </a:solidFill>
                <a:latin typeface="+mn-lt"/>
                <a:cs typeface="Lucida Sans Unicode"/>
              </a:rPr>
              <a:t> </a:t>
            </a:r>
            <a:r>
              <a:rPr sz="1400" spc="-25" dirty="0">
                <a:solidFill>
                  <a:schemeClr val="tx1"/>
                </a:solidFill>
                <a:latin typeface="+mn-lt"/>
                <a:cs typeface="Lucida Sans Unicode"/>
              </a:rPr>
              <a:t>economic</a:t>
            </a:r>
            <a:r>
              <a:rPr sz="1400" spc="-55" dirty="0">
                <a:solidFill>
                  <a:schemeClr val="tx1"/>
                </a:solidFill>
                <a:latin typeface="+mn-lt"/>
                <a:cs typeface="Lucida Sans Unicode"/>
              </a:rPr>
              <a:t> </a:t>
            </a:r>
            <a:r>
              <a:rPr sz="1400" spc="-10" dirty="0">
                <a:solidFill>
                  <a:schemeClr val="tx1"/>
                </a:solidFill>
                <a:latin typeface="+mn-lt"/>
                <a:cs typeface="Lucida Sans Unicode"/>
              </a:rPr>
              <a:t>parameters</a:t>
            </a:r>
            <a:r>
              <a:rPr sz="1400" spc="-55" dirty="0">
                <a:solidFill>
                  <a:schemeClr val="tx1"/>
                </a:solidFill>
                <a:latin typeface="+mn-lt"/>
                <a:cs typeface="Lucida Sans Unicode"/>
              </a:rPr>
              <a:t> </a:t>
            </a:r>
            <a:r>
              <a:rPr sz="1400" spc="-35" dirty="0">
                <a:solidFill>
                  <a:schemeClr val="tx1"/>
                </a:solidFill>
                <a:latin typeface="+mn-lt"/>
                <a:cs typeface="Lucida Sans Unicode"/>
              </a:rPr>
              <a:t>in</a:t>
            </a:r>
            <a:r>
              <a:rPr sz="1400" spc="-55" dirty="0">
                <a:solidFill>
                  <a:schemeClr val="tx1"/>
                </a:solidFill>
                <a:latin typeface="+mn-lt"/>
                <a:cs typeface="Lucida Sans Unicode"/>
              </a:rPr>
              <a:t> </a:t>
            </a:r>
            <a:r>
              <a:rPr sz="1400" dirty="0">
                <a:solidFill>
                  <a:schemeClr val="tx1"/>
                </a:solidFill>
                <a:latin typeface="+mn-lt"/>
                <a:cs typeface="Lucida Sans Unicode"/>
              </a:rPr>
              <a:t>the</a:t>
            </a:r>
            <a:r>
              <a:rPr sz="1400" spc="-60" dirty="0">
                <a:solidFill>
                  <a:schemeClr val="tx1"/>
                </a:solidFill>
                <a:latin typeface="+mn-lt"/>
                <a:cs typeface="Lucida Sans Unicode"/>
              </a:rPr>
              <a:t> </a:t>
            </a:r>
            <a:r>
              <a:rPr sz="1400" spc="-25" dirty="0">
                <a:solidFill>
                  <a:schemeClr val="tx1"/>
                </a:solidFill>
                <a:latin typeface="+mn-lt"/>
                <a:cs typeface="Lucida Sans Unicode"/>
              </a:rPr>
              <a:t>US</a:t>
            </a:r>
            <a:r>
              <a:rPr sz="1400" b="1" spc="-25" dirty="0">
                <a:solidFill>
                  <a:schemeClr val="tx1"/>
                </a:solidFill>
                <a:latin typeface="+mn-lt"/>
                <a:cs typeface="Lucida Sans Unicode"/>
              </a:rPr>
              <a:t>.</a:t>
            </a:r>
            <a:endParaRPr sz="1400" b="1" dirty="0">
              <a:solidFill>
                <a:schemeClr val="tx1"/>
              </a:solidFill>
              <a:latin typeface="+mn-lt"/>
              <a:cs typeface="Lucida Sans Unicode"/>
            </a:endParaRPr>
          </a:p>
        </p:txBody>
      </p:sp>
      <p:sp>
        <p:nvSpPr>
          <p:cNvPr id="5" name="object 5"/>
          <p:cNvSpPr txBox="1">
            <a:spLocks noGrp="1"/>
          </p:cNvSpPr>
          <p:nvPr>
            <p:ph type="body" idx="1"/>
          </p:nvPr>
        </p:nvSpPr>
        <p:spPr>
          <a:xfrm>
            <a:off x="228600" y="1812925"/>
            <a:ext cx="4160160" cy="2321148"/>
          </a:xfrm>
          <a:prstGeom prst="rect">
            <a:avLst/>
          </a:prstGeom>
        </p:spPr>
        <p:txBody>
          <a:bodyPr vert="horz" wrap="square" lIns="0" tIns="12700" rIns="0" bIns="0" rtlCol="0">
            <a:spAutoFit/>
          </a:bodyPr>
          <a:lstStyle/>
          <a:p>
            <a:pPr marL="103505" marR="5080" indent="-91440">
              <a:lnSpc>
                <a:spcPct val="100000"/>
              </a:lnSpc>
              <a:spcBef>
                <a:spcPts val="100"/>
              </a:spcBef>
              <a:buClr>
                <a:srgbClr val="000000"/>
              </a:buClr>
              <a:buFont typeface="Arial MT"/>
              <a:buChar char="•"/>
              <a:tabLst>
                <a:tab pos="103505" algn="l"/>
              </a:tabLst>
            </a:pPr>
            <a:r>
              <a:rPr lang="en-US" sz="1400" b="1" spc="-75" dirty="0">
                <a:solidFill>
                  <a:schemeClr val="tx1"/>
                </a:solidFill>
                <a:latin typeface="+mn-lt"/>
                <a:cs typeface="Arial Black"/>
              </a:rPr>
              <a:t>Methodology</a:t>
            </a:r>
            <a:r>
              <a:rPr sz="1400" b="1" spc="-75" dirty="0">
                <a:solidFill>
                  <a:schemeClr val="tx1"/>
                </a:solidFill>
                <a:latin typeface="+mn-lt"/>
                <a:cs typeface="Arial Black"/>
              </a:rPr>
              <a:t>:</a:t>
            </a:r>
            <a:r>
              <a:rPr sz="1400" b="1" spc="-25" dirty="0">
                <a:solidFill>
                  <a:schemeClr val="tx1"/>
                </a:solidFill>
                <a:latin typeface="+mn-lt"/>
                <a:cs typeface="Arial Black"/>
              </a:rPr>
              <a:t> </a:t>
            </a:r>
            <a:r>
              <a:rPr sz="1400" spc="-40" dirty="0">
                <a:solidFill>
                  <a:schemeClr val="tx1"/>
                </a:solidFill>
                <a:latin typeface="+mn-lt"/>
              </a:rPr>
              <a:t>Utilizing</a:t>
            </a:r>
            <a:r>
              <a:rPr sz="1400" spc="-10" dirty="0">
                <a:solidFill>
                  <a:schemeClr val="tx1"/>
                </a:solidFill>
                <a:latin typeface="+mn-lt"/>
              </a:rPr>
              <a:t> </a:t>
            </a:r>
            <a:r>
              <a:rPr sz="1400" spc="-30" dirty="0">
                <a:solidFill>
                  <a:schemeClr val="tx1"/>
                </a:solidFill>
                <a:latin typeface="+mn-lt"/>
              </a:rPr>
              <a:t>Vector</a:t>
            </a:r>
            <a:r>
              <a:rPr sz="1400" spc="-25" dirty="0">
                <a:solidFill>
                  <a:schemeClr val="tx1"/>
                </a:solidFill>
                <a:latin typeface="+mn-lt"/>
              </a:rPr>
              <a:t> </a:t>
            </a:r>
            <a:r>
              <a:rPr sz="1400" spc="-30" dirty="0">
                <a:solidFill>
                  <a:schemeClr val="tx1"/>
                </a:solidFill>
                <a:latin typeface="+mn-lt"/>
              </a:rPr>
              <a:t>Autoregression</a:t>
            </a:r>
            <a:r>
              <a:rPr sz="1400" spc="-15" dirty="0">
                <a:solidFill>
                  <a:schemeClr val="tx1"/>
                </a:solidFill>
                <a:latin typeface="+mn-lt"/>
              </a:rPr>
              <a:t> </a:t>
            </a:r>
            <a:r>
              <a:rPr sz="1400" spc="-20" dirty="0">
                <a:solidFill>
                  <a:schemeClr val="tx1"/>
                </a:solidFill>
                <a:latin typeface="+mn-lt"/>
              </a:rPr>
              <a:t>with </a:t>
            </a:r>
            <a:r>
              <a:rPr sz="1400" spc="-30" dirty="0">
                <a:solidFill>
                  <a:schemeClr val="tx1"/>
                </a:solidFill>
                <a:latin typeface="+mn-lt"/>
              </a:rPr>
              <a:t>Exogenous</a:t>
            </a:r>
            <a:r>
              <a:rPr sz="1400" spc="-40" dirty="0">
                <a:solidFill>
                  <a:schemeClr val="tx1"/>
                </a:solidFill>
                <a:latin typeface="+mn-lt"/>
              </a:rPr>
              <a:t> </a:t>
            </a:r>
            <a:r>
              <a:rPr sz="1400" spc="-30" dirty="0">
                <a:solidFill>
                  <a:schemeClr val="tx1"/>
                </a:solidFill>
                <a:latin typeface="+mn-lt"/>
              </a:rPr>
              <a:t>Variables</a:t>
            </a:r>
            <a:r>
              <a:rPr sz="1400" spc="-40" dirty="0">
                <a:solidFill>
                  <a:schemeClr val="tx1"/>
                </a:solidFill>
                <a:latin typeface="+mn-lt"/>
              </a:rPr>
              <a:t> </a:t>
            </a:r>
            <a:r>
              <a:rPr sz="1400" spc="-60" dirty="0">
                <a:solidFill>
                  <a:schemeClr val="tx1"/>
                </a:solidFill>
                <a:latin typeface="+mn-lt"/>
              </a:rPr>
              <a:t>(VARX)</a:t>
            </a:r>
            <a:r>
              <a:rPr sz="1400" spc="-40" dirty="0">
                <a:solidFill>
                  <a:schemeClr val="tx1"/>
                </a:solidFill>
                <a:latin typeface="+mn-lt"/>
              </a:rPr>
              <a:t> </a:t>
            </a:r>
            <a:r>
              <a:rPr sz="1400" spc="-25" dirty="0">
                <a:solidFill>
                  <a:schemeClr val="tx1"/>
                </a:solidFill>
                <a:latin typeface="+mn-lt"/>
              </a:rPr>
              <a:t>modeling,</a:t>
            </a:r>
            <a:r>
              <a:rPr sz="1400" spc="-30" dirty="0">
                <a:solidFill>
                  <a:schemeClr val="tx1"/>
                </a:solidFill>
                <a:latin typeface="+mn-lt"/>
              </a:rPr>
              <a:t> </a:t>
            </a:r>
            <a:r>
              <a:rPr sz="1400" dirty="0">
                <a:solidFill>
                  <a:schemeClr val="tx1"/>
                </a:solidFill>
                <a:latin typeface="+mn-lt"/>
              </a:rPr>
              <a:t>we</a:t>
            </a:r>
            <a:r>
              <a:rPr sz="1400" spc="-45" dirty="0">
                <a:solidFill>
                  <a:schemeClr val="tx1"/>
                </a:solidFill>
                <a:latin typeface="+mn-lt"/>
              </a:rPr>
              <a:t> </a:t>
            </a:r>
            <a:r>
              <a:rPr sz="1400" spc="-20" dirty="0">
                <a:solidFill>
                  <a:schemeClr val="tx1"/>
                </a:solidFill>
                <a:latin typeface="+mn-lt"/>
              </a:rPr>
              <a:t>aim</a:t>
            </a:r>
            <a:r>
              <a:rPr sz="1400" spc="-35" dirty="0">
                <a:solidFill>
                  <a:schemeClr val="tx1"/>
                </a:solidFill>
                <a:latin typeface="+mn-lt"/>
              </a:rPr>
              <a:t> </a:t>
            </a:r>
            <a:r>
              <a:rPr sz="1400" spc="-25" dirty="0">
                <a:solidFill>
                  <a:schemeClr val="tx1"/>
                </a:solidFill>
                <a:latin typeface="+mn-lt"/>
              </a:rPr>
              <a:t>to </a:t>
            </a:r>
            <a:r>
              <a:rPr sz="1400" spc="-30" dirty="0">
                <a:solidFill>
                  <a:schemeClr val="tx1"/>
                </a:solidFill>
                <a:latin typeface="+mn-lt"/>
              </a:rPr>
              <a:t>systematically</a:t>
            </a:r>
            <a:r>
              <a:rPr sz="1400" spc="-35" dirty="0">
                <a:solidFill>
                  <a:schemeClr val="tx1"/>
                </a:solidFill>
                <a:latin typeface="+mn-lt"/>
              </a:rPr>
              <a:t> </a:t>
            </a:r>
            <a:r>
              <a:rPr sz="1400" spc="-20" dirty="0">
                <a:solidFill>
                  <a:schemeClr val="tx1"/>
                </a:solidFill>
                <a:latin typeface="+mn-lt"/>
              </a:rPr>
              <a:t>evaluate</a:t>
            </a:r>
            <a:r>
              <a:rPr sz="1400" spc="-40" dirty="0">
                <a:solidFill>
                  <a:schemeClr val="tx1"/>
                </a:solidFill>
                <a:latin typeface="+mn-lt"/>
              </a:rPr>
              <a:t> </a:t>
            </a:r>
            <a:r>
              <a:rPr sz="1400" dirty="0">
                <a:solidFill>
                  <a:schemeClr val="tx1"/>
                </a:solidFill>
                <a:latin typeface="+mn-lt"/>
              </a:rPr>
              <a:t>the</a:t>
            </a:r>
            <a:r>
              <a:rPr sz="1400" spc="-40" dirty="0">
                <a:solidFill>
                  <a:schemeClr val="tx1"/>
                </a:solidFill>
                <a:latin typeface="+mn-lt"/>
              </a:rPr>
              <a:t> </a:t>
            </a:r>
            <a:r>
              <a:rPr sz="1400" spc="-30" dirty="0">
                <a:solidFill>
                  <a:schemeClr val="tx1"/>
                </a:solidFill>
                <a:latin typeface="+mn-lt"/>
              </a:rPr>
              <a:t>impacts</a:t>
            </a:r>
            <a:r>
              <a:rPr sz="1400" spc="-35" dirty="0">
                <a:solidFill>
                  <a:schemeClr val="tx1"/>
                </a:solidFill>
                <a:latin typeface="+mn-lt"/>
              </a:rPr>
              <a:t> </a:t>
            </a:r>
            <a:r>
              <a:rPr sz="1400" spc="-30" dirty="0">
                <a:solidFill>
                  <a:schemeClr val="tx1"/>
                </a:solidFill>
                <a:latin typeface="+mn-lt"/>
              </a:rPr>
              <a:t>of</a:t>
            </a:r>
            <a:r>
              <a:rPr sz="1400" spc="-40" dirty="0">
                <a:solidFill>
                  <a:schemeClr val="tx1"/>
                </a:solidFill>
                <a:latin typeface="+mn-lt"/>
              </a:rPr>
              <a:t> </a:t>
            </a:r>
            <a:r>
              <a:rPr sz="1400" spc="-20" dirty="0">
                <a:solidFill>
                  <a:schemeClr val="tx1"/>
                </a:solidFill>
                <a:latin typeface="+mn-lt"/>
              </a:rPr>
              <a:t>these </a:t>
            </a:r>
            <a:r>
              <a:rPr sz="1400" spc="-10" dirty="0">
                <a:solidFill>
                  <a:schemeClr val="tx1"/>
                </a:solidFill>
                <a:latin typeface="+mn-lt"/>
              </a:rPr>
              <a:t>unprecedented</a:t>
            </a:r>
            <a:r>
              <a:rPr sz="1400" spc="-60" dirty="0">
                <a:solidFill>
                  <a:schemeClr val="tx1"/>
                </a:solidFill>
                <a:latin typeface="+mn-lt"/>
              </a:rPr>
              <a:t> </a:t>
            </a:r>
            <a:r>
              <a:rPr sz="1400" spc="-20" dirty="0">
                <a:solidFill>
                  <a:schemeClr val="tx1"/>
                </a:solidFill>
                <a:latin typeface="+mn-lt"/>
              </a:rPr>
              <a:t>events</a:t>
            </a:r>
            <a:r>
              <a:rPr sz="1400" spc="-65" dirty="0">
                <a:solidFill>
                  <a:schemeClr val="tx1"/>
                </a:solidFill>
                <a:latin typeface="+mn-lt"/>
              </a:rPr>
              <a:t> </a:t>
            </a:r>
            <a:r>
              <a:rPr sz="1400" spc="-10" dirty="0">
                <a:solidFill>
                  <a:schemeClr val="tx1"/>
                </a:solidFill>
                <a:latin typeface="+mn-lt"/>
              </a:rPr>
              <a:t>on</a:t>
            </a:r>
            <a:r>
              <a:rPr sz="1400" spc="-65" dirty="0">
                <a:solidFill>
                  <a:schemeClr val="tx1"/>
                </a:solidFill>
                <a:latin typeface="+mn-lt"/>
              </a:rPr>
              <a:t> </a:t>
            </a:r>
            <a:r>
              <a:rPr sz="1400" spc="-35" dirty="0">
                <a:solidFill>
                  <a:schemeClr val="tx1"/>
                </a:solidFill>
                <a:latin typeface="+mn-lt"/>
              </a:rPr>
              <a:t>key</a:t>
            </a:r>
            <a:r>
              <a:rPr sz="1400" spc="-65" dirty="0">
                <a:solidFill>
                  <a:schemeClr val="tx1"/>
                </a:solidFill>
                <a:latin typeface="+mn-lt"/>
              </a:rPr>
              <a:t> </a:t>
            </a:r>
            <a:r>
              <a:rPr sz="1400" spc="-25" dirty="0">
                <a:solidFill>
                  <a:schemeClr val="tx1"/>
                </a:solidFill>
                <a:latin typeface="+mn-lt"/>
              </a:rPr>
              <a:t>economic</a:t>
            </a:r>
            <a:r>
              <a:rPr sz="1400" spc="-65" dirty="0">
                <a:solidFill>
                  <a:schemeClr val="tx1"/>
                </a:solidFill>
                <a:latin typeface="+mn-lt"/>
              </a:rPr>
              <a:t> </a:t>
            </a:r>
            <a:r>
              <a:rPr sz="1400" spc="-10" dirty="0">
                <a:solidFill>
                  <a:schemeClr val="tx1"/>
                </a:solidFill>
                <a:latin typeface="+mn-lt"/>
              </a:rPr>
              <a:t>indicators </a:t>
            </a:r>
            <a:r>
              <a:rPr sz="1400" spc="-30" dirty="0">
                <a:solidFill>
                  <a:schemeClr val="tx1"/>
                </a:solidFill>
                <a:latin typeface="+mn-lt"/>
              </a:rPr>
              <a:t>such</a:t>
            </a:r>
            <a:r>
              <a:rPr sz="1400" spc="-60" dirty="0">
                <a:solidFill>
                  <a:schemeClr val="tx1"/>
                </a:solidFill>
                <a:latin typeface="+mn-lt"/>
              </a:rPr>
              <a:t> </a:t>
            </a:r>
            <a:r>
              <a:rPr sz="1400" spc="-20" dirty="0">
                <a:solidFill>
                  <a:schemeClr val="tx1"/>
                </a:solidFill>
                <a:latin typeface="+mn-lt"/>
              </a:rPr>
              <a:t>as</a:t>
            </a:r>
            <a:r>
              <a:rPr sz="1400" spc="-55" dirty="0">
                <a:solidFill>
                  <a:schemeClr val="tx1"/>
                </a:solidFill>
                <a:latin typeface="+mn-lt"/>
              </a:rPr>
              <a:t> </a:t>
            </a:r>
            <a:r>
              <a:rPr sz="1400" spc="-30" dirty="0">
                <a:solidFill>
                  <a:schemeClr val="tx1"/>
                </a:solidFill>
                <a:latin typeface="+mn-lt"/>
              </a:rPr>
              <a:t>inflation,</a:t>
            </a:r>
            <a:r>
              <a:rPr sz="1400" spc="-60" dirty="0">
                <a:solidFill>
                  <a:schemeClr val="tx1"/>
                </a:solidFill>
                <a:latin typeface="+mn-lt"/>
              </a:rPr>
              <a:t> </a:t>
            </a:r>
            <a:r>
              <a:rPr sz="1400" spc="-20" dirty="0">
                <a:solidFill>
                  <a:schemeClr val="tx1"/>
                </a:solidFill>
                <a:latin typeface="+mn-lt"/>
              </a:rPr>
              <a:t>unemployment</a:t>
            </a:r>
            <a:r>
              <a:rPr sz="1400" spc="-55" dirty="0">
                <a:solidFill>
                  <a:schemeClr val="tx1"/>
                </a:solidFill>
                <a:latin typeface="+mn-lt"/>
              </a:rPr>
              <a:t> </a:t>
            </a:r>
            <a:r>
              <a:rPr sz="1400" spc="-25" dirty="0">
                <a:solidFill>
                  <a:schemeClr val="tx1"/>
                </a:solidFill>
                <a:latin typeface="+mn-lt"/>
              </a:rPr>
              <a:t>rates,</a:t>
            </a:r>
            <a:r>
              <a:rPr sz="1400" spc="-55" dirty="0">
                <a:solidFill>
                  <a:schemeClr val="tx1"/>
                </a:solidFill>
                <a:latin typeface="+mn-lt"/>
              </a:rPr>
              <a:t> </a:t>
            </a:r>
            <a:r>
              <a:rPr sz="1400" dirty="0">
                <a:solidFill>
                  <a:schemeClr val="tx1"/>
                </a:solidFill>
                <a:latin typeface="+mn-lt"/>
              </a:rPr>
              <a:t>and</a:t>
            </a:r>
            <a:r>
              <a:rPr sz="1400" spc="-55" dirty="0">
                <a:solidFill>
                  <a:schemeClr val="tx1"/>
                </a:solidFill>
                <a:latin typeface="+mn-lt"/>
              </a:rPr>
              <a:t> </a:t>
            </a:r>
            <a:r>
              <a:rPr sz="1400" spc="-10" dirty="0">
                <a:solidFill>
                  <a:schemeClr val="tx1"/>
                </a:solidFill>
                <a:latin typeface="+mn-lt"/>
              </a:rPr>
              <a:t>crude</a:t>
            </a:r>
            <a:r>
              <a:rPr sz="1400" spc="-60" dirty="0">
                <a:solidFill>
                  <a:schemeClr val="tx1"/>
                </a:solidFill>
                <a:latin typeface="+mn-lt"/>
              </a:rPr>
              <a:t> </a:t>
            </a:r>
            <a:r>
              <a:rPr sz="1400" spc="-25" dirty="0">
                <a:solidFill>
                  <a:schemeClr val="tx1"/>
                </a:solidFill>
                <a:latin typeface="+mn-lt"/>
              </a:rPr>
              <a:t>oil </a:t>
            </a:r>
            <a:r>
              <a:rPr sz="1400" spc="-10" dirty="0">
                <a:solidFill>
                  <a:schemeClr val="tx1"/>
                </a:solidFill>
                <a:latin typeface="+mn-lt"/>
              </a:rPr>
              <a:t>prices.</a:t>
            </a:r>
            <a:endParaRPr sz="1400" dirty="0">
              <a:solidFill>
                <a:schemeClr val="tx1"/>
              </a:solidFill>
              <a:latin typeface="+mn-lt"/>
              <a:cs typeface="Arial Black"/>
            </a:endParaRPr>
          </a:p>
          <a:p>
            <a:pPr marL="103505" marR="123825" indent="-91440">
              <a:lnSpc>
                <a:spcPct val="100000"/>
              </a:lnSpc>
              <a:spcBef>
                <a:spcPts val="1195"/>
              </a:spcBef>
              <a:buClr>
                <a:srgbClr val="000000"/>
              </a:buClr>
              <a:buFont typeface="Arial MT"/>
              <a:buChar char="•"/>
              <a:tabLst>
                <a:tab pos="103505" algn="l"/>
              </a:tabLst>
            </a:pPr>
            <a:r>
              <a:rPr sz="1400" b="1" spc="-85" dirty="0">
                <a:solidFill>
                  <a:schemeClr val="tx1"/>
                </a:solidFill>
                <a:latin typeface="+mn-lt"/>
                <a:cs typeface="Arial Black"/>
              </a:rPr>
              <a:t>Significance:</a:t>
            </a:r>
            <a:r>
              <a:rPr sz="1400" b="1" spc="-45" dirty="0">
                <a:solidFill>
                  <a:schemeClr val="tx1"/>
                </a:solidFill>
                <a:latin typeface="+mn-lt"/>
                <a:cs typeface="Arial Black"/>
              </a:rPr>
              <a:t> </a:t>
            </a:r>
            <a:r>
              <a:rPr sz="1400" spc="-50" dirty="0">
                <a:solidFill>
                  <a:schemeClr val="tx1"/>
                </a:solidFill>
                <a:latin typeface="+mn-lt"/>
              </a:rPr>
              <a:t>This</a:t>
            </a:r>
            <a:r>
              <a:rPr sz="1400" spc="-40" dirty="0">
                <a:solidFill>
                  <a:schemeClr val="tx1"/>
                </a:solidFill>
                <a:latin typeface="+mn-lt"/>
              </a:rPr>
              <a:t> </a:t>
            </a:r>
            <a:r>
              <a:rPr sz="1400" spc="-20" dirty="0">
                <a:solidFill>
                  <a:schemeClr val="tx1"/>
                </a:solidFill>
                <a:latin typeface="+mn-lt"/>
              </a:rPr>
              <a:t>research</a:t>
            </a:r>
            <a:r>
              <a:rPr sz="1400" spc="-40" dirty="0">
                <a:solidFill>
                  <a:schemeClr val="tx1"/>
                </a:solidFill>
                <a:latin typeface="+mn-lt"/>
              </a:rPr>
              <a:t> </a:t>
            </a:r>
            <a:r>
              <a:rPr sz="1400" spc="-20" dirty="0">
                <a:solidFill>
                  <a:schemeClr val="tx1"/>
                </a:solidFill>
                <a:latin typeface="+mn-lt"/>
              </a:rPr>
              <a:t>addresses</a:t>
            </a:r>
            <a:r>
              <a:rPr sz="1400" spc="-45" dirty="0">
                <a:solidFill>
                  <a:schemeClr val="tx1"/>
                </a:solidFill>
                <a:latin typeface="+mn-lt"/>
              </a:rPr>
              <a:t> </a:t>
            </a:r>
            <a:r>
              <a:rPr sz="1400" dirty="0">
                <a:solidFill>
                  <a:schemeClr val="tx1"/>
                </a:solidFill>
                <a:latin typeface="+mn-lt"/>
              </a:rPr>
              <a:t>a</a:t>
            </a:r>
            <a:r>
              <a:rPr sz="1400" spc="-40" dirty="0">
                <a:solidFill>
                  <a:schemeClr val="tx1"/>
                </a:solidFill>
                <a:latin typeface="+mn-lt"/>
              </a:rPr>
              <a:t> </a:t>
            </a:r>
            <a:r>
              <a:rPr sz="1400" spc="-10" dirty="0">
                <a:solidFill>
                  <a:schemeClr val="tx1"/>
                </a:solidFill>
                <a:latin typeface="+mn-lt"/>
              </a:rPr>
              <a:t>crucial </a:t>
            </a:r>
            <a:r>
              <a:rPr sz="1400" spc="-25" dirty="0">
                <a:solidFill>
                  <a:schemeClr val="tx1"/>
                </a:solidFill>
                <a:latin typeface="+mn-lt"/>
              </a:rPr>
              <a:t>question</a:t>
            </a:r>
            <a:r>
              <a:rPr sz="1400" spc="-20" dirty="0">
                <a:solidFill>
                  <a:schemeClr val="tx1"/>
                </a:solidFill>
                <a:latin typeface="+mn-lt"/>
              </a:rPr>
              <a:t> </a:t>
            </a:r>
            <a:r>
              <a:rPr sz="1400" spc="-35" dirty="0">
                <a:solidFill>
                  <a:schemeClr val="tx1"/>
                </a:solidFill>
                <a:latin typeface="+mn-lt"/>
              </a:rPr>
              <a:t>in</a:t>
            </a:r>
            <a:r>
              <a:rPr sz="1400" spc="-20" dirty="0">
                <a:solidFill>
                  <a:schemeClr val="tx1"/>
                </a:solidFill>
                <a:latin typeface="+mn-lt"/>
              </a:rPr>
              <a:t> </a:t>
            </a:r>
            <a:r>
              <a:rPr sz="1400" spc="-25" dirty="0">
                <a:solidFill>
                  <a:schemeClr val="tx1"/>
                </a:solidFill>
                <a:latin typeface="+mn-lt"/>
              </a:rPr>
              <a:t>economic</a:t>
            </a:r>
            <a:r>
              <a:rPr sz="1400" spc="-20" dirty="0">
                <a:solidFill>
                  <a:schemeClr val="tx1"/>
                </a:solidFill>
                <a:latin typeface="+mn-lt"/>
              </a:rPr>
              <a:t> </a:t>
            </a:r>
            <a:r>
              <a:rPr sz="1400" spc="-80" dirty="0">
                <a:solidFill>
                  <a:schemeClr val="tx1"/>
                </a:solidFill>
                <a:latin typeface="+mn-lt"/>
              </a:rPr>
              <a:t>policy-</a:t>
            </a:r>
            <a:r>
              <a:rPr sz="1400" spc="-35" dirty="0">
                <a:solidFill>
                  <a:schemeClr val="tx1"/>
                </a:solidFill>
                <a:latin typeface="+mn-lt"/>
              </a:rPr>
              <a:t>making,</a:t>
            </a:r>
            <a:r>
              <a:rPr sz="1400" spc="-15" dirty="0">
                <a:solidFill>
                  <a:schemeClr val="tx1"/>
                </a:solidFill>
                <a:latin typeface="+mn-lt"/>
              </a:rPr>
              <a:t> </a:t>
            </a:r>
            <a:r>
              <a:rPr sz="1400" spc="-25" dirty="0">
                <a:solidFill>
                  <a:schemeClr val="tx1"/>
                </a:solidFill>
                <a:latin typeface="+mn-lt"/>
              </a:rPr>
              <a:t>by </a:t>
            </a:r>
            <a:r>
              <a:rPr sz="1400" spc="-20" dirty="0">
                <a:solidFill>
                  <a:schemeClr val="tx1"/>
                </a:solidFill>
                <a:latin typeface="+mn-lt"/>
              </a:rPr>
              <a:t>understanding</a:t>
            </a:r>
            <a:r>
              <a:rPr sz="1400" spc="-15" dirty="0">
                <a:solidFill>
                  <a:schemeClr val="tx1"/>
                </a:solidFill>
                <a:latin typeface="+mn-lt"/>
              </a:rPr>
              <a:t> </a:t>
            </a:r>
            <a:r>
              <a:rPr sz="1400" spc="-10" dirty="0">
                <a:solidFill>
                  <a:schemeClr val="tx1"/>
                </a:solidFill>
                <a:latin typeface="+mn-lt"/>
              </a:rPr>
              <a:t>how</a:t>
            </a:r>
            <a:r>
              <a:rPr sz="1400" spc="-20" dirty="0">
                <a:solidFill>
                  <a:schemeClr val="tx1"/>
                </a:solidFill>
                <a:latin typeface="+mn-lt"/>
              </a:rPr>
              <a:t> </a:t>
            </a:r>
            <a:r>
              <a:rPr sz="1400" spc="-30" dirty="0">
                <a:solidFill>
                  <a:schemeClr val="tx1"/>
                </a:solidFill>
                <a:latin typeface="+mn-lt"/>
              </a:rPr>
              <a:t>geopolitical</a:t>
            </a:r>
            <a:r>
              <a:rPr sz="1400" spc="-20" dirty="0">
                <a:solidFill>
                  <a:schemeClr val="tx1"/>
                </a:solidFill>
                <a:latin typeface="+mn-lt"/>
              </a:rPr>
              <a:t> </a:t>
            </a:r>
            <a:r>
              <a:rPr sz="1400" spc="-40" dirty="0">
                <a:solidFill>
                  <a:schemeClr val="tx1"/>
                </a:solidFill>
                <a:latin typeface="+mn-lt"/>
              </a:rPr>
              <a:t>conflicts</a:t>
            </a:r>
            <a:r>
              <a:rPr sz="1400" spc="-20" dirty="0">
                <a:solidFill>
                  <a:schemeClr val="tx1"/>
                </a:solidFill>
                <a:latin typeface="+mn-lt"/>
              </a:rPr>
              <a:t> </a:t>
            </a:r>
            <a:r>
              <a:rPr sz="1400" spc="-25" dirty="0">
                <a:solidFill>
                  <a:schemeClr val="tx1"/>
                </a:solidFill>
                <a:latin typeface="+mn-lt"/>
              </a:rPr>
              <a:t>and pandemics</a:t>
            </a:r>
            <a:r>
              <a:rPr sz="1400" spc="-30" dirty="0">
                <a:solidFill>
                  <a:schemeClr val="tx1"/>
                </a:solidFill>
                <a:latin typeface="+mn-lt"/>
              </a:rPr>
              <a:t> </a:t>
            </a:r>
            <a:r>
              <a:rPr sz="1400" spc="-10" dirty="0">
                <a:solidFill>
                  <a:schemeClr val="tx1"/>
                </a:solidFill>
                <a:latin typeface="+mn-lt"/>
              </a:rPr>
              <a:t>shape</a:t>
            </a:r>
            <a:r>
              <a:rPr sz="1400" spc="-35" dirty="0">
                <a:solidFill>
                  <a:schemeClr val="tx1"/>
                </a:solidFill>
                <a:latin typeface="+mn-lt"/>
              </a:rPr>
              <a:t> </a:t>
            </a:r>
            <a:r>
              <a:rPr sz="1400" spc="-25" dirty="0">
                <a:solidFill>
                  <a:schemeClr val="tx1"/>
                </a:solidFill>
                <a:latin typeface="+mn-lt"/>
              </a:rPr>
              <a:t>macroeconomic </a:t>
            </a:r>
            <a:r>
              <a:rPr sz="1400" spc="-10" dirty="0">
                <a:solidFill>
                  <a:schemeClr val="tx1"/>
                </a:solidFill>
                <a:latin typeface="+mn-lt"/>
              </a:rPr>
              <a:t>dynamics, </a:t>
            </a:r>
            <a:r>
              <a:rPr sz="1400" spc="-20" dirty="0">
                <a:solidFill>
                  <a:schemeClr val="tx1"/>
                </a:solidFill>
                <a:latin typeface="+mn-lt"/>
              </a:rPr>
              <a:t>thereby</a:t>
            </a:r>
            <a:r>
              <a:rPr sz="1400" spc="-50" dirty="0">
                <a:solidFill>
                  <a:schemeClr val="tx1"/>
                </a:solidFill>
                <a:latin typeface="+mn-lt"/>
              </a:rPr>
              <a:t> </a:t>
            </a:r>
            <a:r>
              <a:rPr sz="1400" spc="-25" dirty="0">
                <a:solidFill>
                  <a:schemeClr val="tx1"/>
                </a:solidFill>
                <a:latin typeface="+mn-lt"/>
              </a:rPr>
              <a:t>informing</a:t>
            </a:r>
            <a:r>
              <a:rPr sz="1400" spc="-45" dirty="0">
                <a:solidFill>
                  <a:schemeClr val="tx1"/>
                </a:solidFill>
                <a:latin typeface="+mn-lt"/>
              </a:rPr>
              <a:t> </a:t>
            </a:r>
            <a:r>
              <a:rPr sz="1400" dirty="0">
                <a:solidFill>
                  <a:schemeClr val="tx1"/>
                </a:solidFill>
                <a:latin typeface="+mn-lt"/>
              </a:rPr>
              <a:t>the</a:t>
            </a:r>
            <a:r>
              <a:rPr sz="1400" spc="-50" dirty="0">
                <a:solidFill>
                  <a:schemeClr val="tx1"/>
                </a:solidFill>
                <a:latin typeface="+mn-lt"/>
              </a:rPr>
              <a:t> </a:t>
            </a:r>
            <a:r>
              <a:rPr sz="1400" spc="-25" dirty="0">
                <a:solidFill>
                  <a:schemeClr val="tx1"/>
                </a:solidFill>
                <a:latin typeface="+mn-lt"/>
              </a:rPr>
              <a:t>strategies</a:t>
            </a:r>
            <a:r>
              <a:rPr sz="1400" spc="-50" dirty="0">
                <a:solidFill>
                  <a:schemeClr val="tx1"/>
                </a:solidFill>
                <a:latin typeface="+mn-lt"/>
              </a:rPr>
              <a:t> </a:t>
            </a:r>
            <a:r>
              <a:rPr sz="1400" spc="-10" dirty="0">
                <a:solidFill>
                  <a:schemeClr val="tx1"/>
                </a:solidFill>
                <a:latin typeface="+mn-lt"/>
              </a:rPr>
              <a:t>that</a:t>
            </a:r>
            <a:r>
              <a:rPr sz="1400" spc="-45" dirty="0">
                <a:solidFill>
                  <a:schemeClr val="tx1"/>
                </a:solidFill>
                <a:latin typeface="+mn-lt"/>
              </a:rPr>
              <a:t> </a:t>
            </a:r>
            <a:r>
              <a:rPr sz="1400" spc="-10" dirty="0">
                <a:solidFill>
                  <a:schemeClr val="tx1"/>
                </a:solidFill>
                <a:latin typeface="+mn-lt"/>
              </a:rPr>
              <a:t>policymakers may</a:t>
            </a:r>
            <a:r>
              <a:rPr sz="1400" spc="-70" dirty="0">
                <a:solidFill>
                  <a:schemeClr val="tx1"/>
                </a:solidFill>
                <a:latin typeface="+mn-lt"/>
              </a:rPr>
              <a:t> </a:t>
            </a:r>
            <a:r>
              <a:rPr sz="1400" spc="-10" dirty="0">
                <a:solidFill>
                  <a:schemeClr val="tx1"/>
                </a:solidFill>
                <a:latin typeface="+mn-lt"/>
              </a:rPr>
              <a:t>adopt.</a:t>
            </a:r>
            <a:endParaRPr sz="1400" dirty="0">
              <a:solidFill>
                <a:schemeClr val="tx1"/>
              </a:solidFill>
              <a:latin typeface="+mn-lt"/>
              <a:cs typeface="Arial Black"/>
            </a:endParaRPr>
          </a:p>
        </p:txBody>
      </p:sp>
      <p:pic>
        <p:nvPicPr>
          <p:cNvPr id="1026" name="Picture 2" descr="russia ukraine war 3d map animation. Stock Photo | Adobe Stock">
            <a:extLst>
              <a:ext uri="{FF2B5EF4-FFF2-40B4-BE49-F238E27FC236}">
                <a16:creationId xmlns:a16="http://schemas.microsoft.com/office/drawing/2014/main" id="{31E9E36D-7B05-2CF1-75C5-471031A2E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669925"/>
            <a:ext cx="4606925" cy="3501608"/>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2">
            <a:extLst>
              <a:ext uri="{FF2B5EF4-FFF2-40B4-BE49-F238E27FC236}">
                <a16:creationId xmlns:a16="http://schemas.microsoft.com/office/drawing/2014/main" id="{685D8C43-3450-C7A3-2737-A02BA8AE46B0}"/>
              </a:ext>
            </a:extLst>
          </p:cNvPr>
          <p:cNvSpPr txBox="1">
            <a:spLocks/>
          </p:cNvSpPr>
          <p:nvPr/>
        </p:nvSpPr>
        <p:spPr>
          <a:xfrm>
            <a:off x="390525" y="93663"/>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Research Motivation</a:t>
            </a:r>
            <a:endParaRPr lang="en-US" sz="2800" b="1" dirty="0">
              <a:solidFill>
                <a:srgbClr val="00B050"/>
              </a:solidFill>
              <a:latin typeface="+mj-lt"/>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6019800" y="581661"/>
            <a:ext cx="2904034" cy="1536064"/>
          </a:xfrm>
          <a:prstGeom prst="rect">
            <a:avLst/>
          </a:prstGeom>
        </p:spPr>
      </p:pic>
      <p:sp>
        <p:nvSpPr>
          <p:cNvPr id="8" name="object 2">
            <a:extLst>
              <a:ext uri="{FF2B5EF4-FFF2-40B4-BE49-F238E27FC236}">
                <a16:creationId xmlns:a16="http://schemas.microsoft.com/office/drawing/2014/main" id="{EF73C945-AE50-0983-FDBF-6DA7CF8865A9}"/>
              </a:ext>
            </a:extLst>
          </p:cNvPr>
          <p:cNvSpPr txBox="1">
            <a:spLocks/>
          </p:cNvSpPr>
          <p:nvPr/>
        </p:nvSpPr>
        <p:spPr>
          <a:xfrm>
            <a:off x="390525" y="93663"/>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Literature Review</a:t>
            </a:r>
            <a:endParaRPr lang="en-US" sz="2800" b="1" dirty="0">
              <a:solidFill>
                <a:srgbClr val="00B050"/>
              </a:solidFill>
              <a:latin typeface="+mj-lt"/>
              <a:cs typeface="Verdana"/>
            </a:endParaRPr>
          </a:p>
        </p:txBody>
      </p:sp>
      <p:sp>
        <p:nvSpPr>
          <p:cNvPr id="12" name="TextBox 11">
            <a:extLst>
              <a:ext uri="{FF2B5EF4-FFF2-40B4-BE49-F238E27FC236}">
                <a16:creationId xmlns:a16="http://schemas.microsoft.com/office/drawing/2014/main" id="{5A3D7F32-E43C-2A44-7622-CDD52B4E10E8}"/>
              </a:ext>
            </a:extLst>
          </p:cNvPr>
          <p:cNvSpPr txBox="1"/>
          <p:nvPr/>
        </p:nvSpPr>
        <p:spPr>
          <a:xfrm>
            <a:off x="197644" y="584836"/>
            <a:ext cx="5638800" cy="1938992"/>
          </a:xfrm>
          <a:prstGeom prst="rect">
            <a:avLst/>
          </a:prstGeom>
          <a:noFill/>
        </p:spPr>
        <p:txBody>
          <a:bodyPr wrap="square" rtlCol="0">
            <a:spAutoFit/>
          </a:bodyPr>
          <a:lstStyle/>
          <a:p>
            <a:r>
              <a:rPr lang="en-US" sz="1200" b="1" u="sng" dirty="0">
                <a:latin typeface="+mn-lt"/>
              </a:rPr>
              <a:t>Assessing</a:t>
            </a:r>
            <a:r>
              <a:rPr lang="en-US" sz="1200" b="1" u="sng" dirty="0"/>
              <a:t> Economic Resilience to Global Shocks</a:t>
            </a:r>
            <a:endParaRPr lang="en-US" sz="1200" b="1" u="sng" dirty="0">
              <a:solidFill>
                <a:schemeClr val="tx1"/>
              </a:solidFill>
              <a:latin typeface="+mn-lt"/>
            </a:endParaRPr>
          </a:p>
          <a:p>
            <a:r>
              <a:rPr lang="en-US" sz="1200" b="1" dirty="0">
                <a:solidFill>
                  <a:schemeClr val="tx1"/>
                </a:solidFill>
                <a:latin typeface="+mn-lt"/>
              </a:rPr>
              <a:t>The COVID-19 pandemic and Russia-Ukraine conflict disrupted global supply chains, energy markets, and trade dynamics. These events revealed the vulnerabilities of interconnected economies, particularly in areas like inflation, energy prices, and financial market volatility. Research by the International Monetary Fund (2022) highlights how such crises created inflationary pressures in developed economies, including the United States.</a:t>
            </a:r>
          </a:p>
          <a:p>
            <a:br>
              <a:rPr lang="en-US" sz="1200" b="1" dirty="0">
                <a:solidFill>
                  <a:schemeClr val="tx1"/>
                </a:solidFill>
                <a:latin typeface="+mn-lt"/>
              </a:rPr>
            </a:br>
            <a:r>
              <a:rPr lang="en-US" sz="1200" b="1" i="1" dirty="0">
                <a:solidFill>
                  <a:srgbClr val="0070C0"/>
                </a:solidFill>
                <a:latin typeface="+mn-lt"/>
              </a:rPr>
              <a:t>Source: International Monetary Fund. (2022). World Economic Outlook: War Sets Back the Global Recovery. </a:t>
            </a:r>
            <a:r>
              <a:rPr lang="en-US" sz="1200" b="1" i="1" dirty="0">
                <a:solidFill>
                  <a:srgbClr val="0070C0"/>
                </a:solidFill>
                <a:latin typeface="+mn-lt"/>
                <a:hlinkClick r:id="rId3">
                  <a:extLst>
                    <a:ext uri="{A12FA001-AC4F-418D-AE19-62706E023703}">
                      <ahyp:hlinkClr xmlns:ahyp="http://schemas.microsoft.com/office/drawing/2018/hyperlinkcolor" val="tx"/>
                    </a:ext>
                  </a:extLst>
                </a:hlinkClick>
              </a:rPr>
              <a:t>https://www.imf.org/</a:t>
            </a:r>
            <a:endParaRPr lang="en-US" sz="1200" b="1" dirty="0">
              <a:solidFill>
                <a:srgbClr val="0070C0"/>
              </a:solidFill>
              <a:latin typeface="+mn-lt"/>
            </a:endParaRPr>
          </a:p>
        </p:txBody>
      </p:sp>
      <p:sp>
        <p:nvSpPr>
          <p:cNvPr id="13" name="TextBox 12">
            <a:extLst>
              <a:ext uri="{FF2B5EF4-FFF2-40B4-BE49-F238E27FC236}">
                <a16:creationId xmlns:a16="http://schemas.microsoft.com/office/drawing/2014/main" id="{29419695-71C0-425C-73C0-CFF2D12029BF}"/>
              </a:ext>
            </a:extLst>
          </p:cNvPr>
          <p:cNvSpPr txBox="1"/>
          <p:nvPr/>
        </p:nvSpPr>
        <p:spPr>
          <a:xfrm>
            <a:off x="3124200" y="2810689"/>
            <a:ext cx="5616278" cy="1569660"/>
          </a:xfrm>
          <a:prstGeom prst="rect">
            <a:avLst/>
          </a:prstGeom>
          <a:noFill/>
        </p:spPr>
        <p:txBody>
          <a:bodyPr wrap="square" rtlCol="0">
            <a:spAutoFit/>
          </a:bodyPr>
          <a:lstStyle/>
          <a:p>
            <a:r>
              <a:rPr lang="en-US" sz="1200" b="1" u="sng" dirty="0">
                <a:latin typeface="+mn-lt"/>
              </a:rPr>
              <a:t>Financial Market Volatility as an Indicator of Crisis </a:t>
            </a:r>
            <a:r>
              <a:rPr lang="en-US" sz="1200" b="1" dirty="0">
                <a:latin typeface="+mn-lt"/>
              </a:rPr>
              <a:t>- </a:t>
            </a:r>
            <a:br>
              <a:rPr lang="en-US" sz="1200" b="1" dirty="0">
                <a:latin typeface="+mn-lt"/>
              </a:rPr>
            </a:br>
            <a:r>
              <a:rPr lang="en-US" sz="1200" b="1" dirty="0">
                <a:latin typeface="+mn-lt"/>
              </a:rPr>
              <a:t>Global crises often lead to heightened financial market volatility. The Federal Reserve (2023) reported significant market fluctuations due to both the COVID-19 pandemic and geopolitical tensions. This study aims to capture the extent of these changes and their implications for economic stability.</a:t>
            </a:r>
          </a:p>
          <a:p>
            <a:br>
              <a:rPr lang="en-US" sz="1200" b="1" dirty="0">
                <a:solidFill>
                  <a:srgbClr val="00B0F0"/>
                </a:solidFill>
                <a:latin typeface="+mn-lt"/>
              </a:rPr>
            </a:br>
            <a:r>
              <a:rPr lang="en-US" sz="1200" b="1" i="1" dirty="0">
                <a:solidFill>
                  <a:srgbClr val="0070C0"/>
                </a:solidFill>
                <a:latin typeface="+mn-lt"/>
              </a:rPr>
              <a:t>Source: Federal Reserve. (2023). Financial Stability Report. </a:t>
            </a:r>
            <a:r>
              <a:rPr lang="en-US" sz="1200" b="1" i="1" dirty="0">
                <a:solidFill>
                  <a:srgbClr val="0070C0"/>
                </a:solidFill>
                <a:latin typeface="+mn-lt"/>
                <a:hlinkClick r:id="rId4">
                  <a:extLst>
                    <a:ext uri="{A12FA001-AC4F-418D-AE19-62706E023703}">
                      <ahyp:hlinkClr xmlns:ahyp="http://schemas.microsoft.com/office/drawing/2018/hyperlinkcolor" val="tx"/>
                    </a:ext>
                  </a:extLst>
                </a:hlinkClick>
              </a:rPr>
              <a:t>https://www.federalreserve.gov/</a:t>
            </a:r>
            <a:endParaRPr lang="en-US" sz="1200" b="1" dirty="0">
              <a:solidFill>
                <a:srgbClr val="0070C0"/>
              </a:solidFill>
              <a:latin typeface="+mn-lt"/>
            </a:endParaRPr>
          </a:p>
        </p:txBody>
      </p:sp>
      <p:pic>
        <p:nvPicPr>
          <p:cNvPr id="15" name="Picture 14">
            <a:extLst>
              <a:ext uri="{FF2B5EF4-FFF2-40B4-BE49-F238E27FC236}">
                <a16:creationId xmlns:a16="http://schemas.microsoft.com/office/drawing/2014/main" id="{62E54D79-4B8B-2E8C-FA54-59955E12AD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644" y="2810689"/>
            <a:ext cx="1965325" cy="19653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D504234F-6B7D-40BD-E9A1-F99F51921E55}"/>
              </a:ext>
            </a:extLst>
          </p:cNvPr>
          <p:cNvSpPr txBox="1">
            <a:spLocks/>
          </p:cNvSpPr>
          <p:nvPr/>
        </p:nvSpPr>
        <p:spPr>
          <a:xfrm>
            <a:off x="549275" y="136525"/>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Data Collection and Consolidation</a:t>
            </a:r>
            <a:endParaRPr lang="en-US" sz="2800" b="1" dirty="0">
              <a:solidFill>
                <a:srgbClr val="00B050"/>
              </a:solidFill>
              <a:latin typeface="+mj-lt"/>
              <a:cs typeface="Verdana"/>
            </a:endParaRPr>
          </a:p>
        </p:txBody>
      </p:sp>
      <p:graphicFrame>
        <p:nvGraphicFramePr>
          <p:cNvPr id="12" name="Content Placeholder 2">
            <a:extLst>
              <a:ext uri="{FF2B5EF4-FFF2-40B4-BE49-F238E27FC236}">
                <a16:creationId xmlns:a16="http://schemas.microsoft.com/office/drawing/2014/main" id="{517EB64D-FB5A-567C-C8FF-7A90EC056A16}"/>
              </a:ext>
            </a:extLst>
          </p:cNvPr>
          <p:cNvGraphicFramePr>
            <a:graphicFrameLocks/>
          </p:cNvGraphicFramePr>
          <p:nvPr>
            <p:extLst>
              <p:ext uri="{D42A27DB-BD31-4B8C-83A1-F6EECF244321}">
                <p14:modId xmlns:p14="http://schemas.microsoft.com/office/powerpoint/2010/main" val="3697875909"/>
              </p:ext>
            </p:extLst>
          </p:nvPr>
        </p:nvGraphicFramePr>
        <p:xfrm>
          <a:off x="838200" y="482941"/>
          <a:ext cx="7315200" cy="3167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Federal Reserve Economic Data | FRED | St. Louis Fed">
            <a:extLst>
              <a:ext uri="{FF2B5EF4-FFF2-40B4-BE49-F238E27FC236}">
                <a16:creationId xmlns:a16="http://schemas.microsoft.com/office/drawing/2014/main" id="{071342E0-56EF-5BBA-F863-9A89C0177F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5200" y="3483921"/>
            <a:ext cx="1524000" cy="4876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droid Apps by INVESTING.com on Google ...">
            <a:extLst>
              <a:ext uri="{FF2B5EF4-FFF2-40B4-BE49-F238E27FC236}">
                <a16:creationId xmlns:a16="http://schemas.microsoft.com/office/drawing/2014/main" id="{4C594EB4-AB56-96EE-93D5-80AEB01A89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1600" y="3449839"/>
            <a:ext cx="608113" cy="6081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ensus.gov | U.S. Census Bureau Homepage">
            <a:extLst>
              <a:ext uri="{FF2B5EF4-FFF2-40B4-BE49-F238E27FC236}">
                <a16:creationId xmlns:a16="http://schemas.microsoft.com/office/drawing/2014/main" id="{35829AF3-FD52-02FB-BD09-F429F7E001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3394" y="4150544"/>
            <a:ext cx="1521619" cy="6953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Yahoo Finance">
            <a:extLst>
              <a:ext uri="{FF2B5EF4-FFF2-40B4-BE49-F238E27FC236}">
                <a16:creationId xmlns:a16="http://schemas.microsoft.com/office/drawing/2014/main" id="{FCD8D5B5-9729-D18E-5316-0ED8BADFE14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05200" y="4145088"/>
            <a:ext cx="695326" cy="695326"/>
          </a:xfrm>
          <a:prstGeom prst="rect">
            <a:avLst/>
          </a:prstGeom>
          <a:noFill/>
          <a:extLst>
            <a:ext uri="{909E8E84-426E-40DD-AFC4-6F175D3DCCD1}">
              <a14:hiddenFill xmlns:a14="http://schemas.microsoft.com/office/drawing/2010/main">
                <a:solidFill>
                  <a:srgbClr val="FFFFFF"/>
                </a:solidFill>
              </a14:hiddenFill>
            </a:ext>
          </a:extLst>
        </p:spPr>
      </p:pic>
      <p:sp>
        <p:nvSpPr>
          <p:cNvPr id="16" name="AutoShape 14" descr="A simple and elegant visualization of a multivariate time series dataset, represented as a table with rows and columns. Rows correspond to time (e.g., dates or timestamps), and columns represent different variables (e.g., economic indicators or measurements). Use clear labels for the time dimension and variables, with distinct column headers. The design should be minimalistic, clean, and professional, avoiding clutter and focusing on the tabular data structure.">
            <a:extLst>
              <a:ext uri="{FF2B5EF4-FFF2-40B4-BE49-F238E27FC236}">
                <a16:creationId xmlns:a16="http://schemas.microsoft.com/office/drawing/2014/main" id="{3CA58CDB-B21C-B7CD-0BF9-F6AE3DA0EB6F}"/>
              </a:ext>
            </a:extLst>
          </p:cNvPr>
          <p:cNvSpPr>
            <a:spLocks noChangeAspect="1" noChangeArrowheads="1"/>
          </p:cNvSpPr>
          <p:nvPr/>
        </p:nvSpPr>
        <p:spPr bwMode="auto">
          <a:xfrm>
            <a:off x="4419600" y="2422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8" name="Picture 16" descr="Data Sources Icon Royalty-Free Images, Stock Photos &amp; Pictures |  Shutterstock">
            <a:extLst>
              <a:ext uri="{FF2B5EF4-FFF2-40B4-BE49-F238E27FC236}">
                <a16:creationId xmlns:a16="http://schemas.microsoft.com/office/drawing/2014/main" id="{5ADA02E3-8BD0-F897-8008-636CADCCF73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6138" y="834180"/>
            <a:ext cx="856061" cy="85606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990+ Timeline Icon Stock Videos and Royalty-Free Footage - iStock | Timeline  icon icon set, Time icon, Icons">
            <a:extLst>
              <a:ext uri="{FF2B5EF4-FFF2-40B4-BE49-F238E27FC236}">
                <a16:creationId xmlns:a16="http://schemas.microsoft.com/office/drawing/2014/main" id="{6511E435-8D6F-442F-3C29-93D2FED2637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34857" y="892505"/>
            <a:ext cx="1521886" cy="856061"/>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Technical Specifications Icon Royalty-Free Images, Stock Photos &amp; Pictures  | Shutterstock">
            <a:extLst>
              <a:ext uri="{FF2B5EF4-FFF2-40B4-BE49-F238E27FC236}">
                <a16:creationId xmlns:a16="http://schemas.microsoft.com/office/drawing/2014/main" id="{322B9979-38E3-FEE3-531F-C1AB32B734C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81800" y="926652"/>
            <a:ext cx="692050" cy="745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6E993-AB47-65EB-9551-173CE97B9017}"/>
            </a:ext>
          </a:extLst>
        </p:cNvPr>
        <p:cNvGrpSpPr/>
        <p:nvPr/>
      </p:nvGrpSpPr>
      <p:grpSpPr>
        <a:xfrm>
          <a:off x="0" y="0"/>
          <a:ext cx="0" cy="0"/>
          <a:chOff x="0" y="0"/>
          <a:chExt cx="0" cy="0"/>
        </a:xfrm>
      </p:grpSpPr>
      <p:sp>
        <p:nvSpPr>
          <p:cNvPr id="9" name="object 2">
            <a:extLst>
              <a:ext uri="{FF2B5EF4-FFF2-40B4-BE49-F238E27FC236}">
                <a16:creationId xmlns:a16="http://schemas.microsoft.com/office/drawing/2014/main" id="{CF5904E0-6F1A-2D8A-93A5-FD6E3F6349AF}"/>
              </a:ext>
            </a:extLst>
          </p:cNvPr>
          <p:cNvSpPr txBox="1">
            <a:spLocks/>
          </p:cNvSpPr>
          <p:nvPr/>
        </p:nvSpPr>
        <p:spPr>
          <a:xfrm>
            <a:off x="548481" y="22225"/>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Economic Variables  - Data Dictionary</a:t>
            </a:r>
            <a:endParaRPr lang="en-US" sz="2800" b="1" dirty="0">
              <a:solidFill>
                <a:srgbClr val="00B050"/>
              </a:solidFill>
              <a:latin typeface="+mj-lt"/>
              <a:cs typeface="Verdana"/>
            </a:endParaRPr>
          </a:p>
        </p:txBody>
      </p:sp>
      <p:sp>
        <p:nvSpPr>
          <p:cNvPr id="16" name="AutoShape 14" descr="A simple and elegant visualization of a multivariate time series dataset, represented as a table with rows and columns. Rows correspond to time (e.g., dates or timestamps), and columns represent different variables (e.g., economic indicators or measurements). Use clear labels for the time dimension and variables, with distinct column headers. The design should be minimalistic, clean, and professional, avoiding clutter and focusing on the tabular data structure.">
            <a:extLst>
              <a:ext uri="{FF2B5EF4-FFF2-40B4-BE49-F238E27FC236}">
                <a16:creationId xmlns:a16="http://schemas.microsoft.com/office/drawing/2014/main" id="{F82F6626-7A63-7BAC-A01D-7DE9CAD0CCC2}"/>
              </a:ext>
            </a:extLst>
          </p:cNvPr>
          <p:cNvSpPr>
            <a:spLocks noChangeAspect="1" noChangeArrowheads="1"/>
          </p:cNvSpPr>
          <p:nvPr/>
        </p:nvSpPr>
        <p:spPr bwMode="auto">
          <a:xfrm>
            <a:off x="4419600" y="2422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1" name="Object 30">
            <a:extLst>
              <a:ext uri="{FF2B5EF4-FFF2-40B4-BE49-F238E27FC236}">
                <a16:creationId xmlns:a16="http://schemas.microsoft.com/office/drawing/2014/main" id="{4CA7F3ED-08C9-5505-27A0-F9103EE0717C}"/>
              </a:ext>
            </a:extLst>
          </p:cNvPr>
          <p:cNvGraphicFramePr>
            <a:graphicFrameLocks noChangeAspect="1"/>
          </p:cNvGraphicFramePr>
          <p:nvPr>
            <p:extLst>
              <p:ext uri="{D42A27DB-BD31-4B8C-83A1-F6EECF244321}">
                <p14:modId xmlns:p14="http://schemas.microsoft.com/office/powerpoint/2010/main" val="494865090"/>
              </p:ext>
            </p:extLst>
          </p:nvPr>
        </p:nvGraphicFramePr>
        <p:xfrm>
          <a:off x="1827213" y="542925"/>
          <a:ext cx="5487987" cy="4064000"/>
        </p:xfrm>
        <a:graphic>
          <a:graphicData uri="http://schemas.openxmlformats.org/presentationml/2006/ole">
            <mc:AlternateContent xmlns:mc="http://schemas.openxmlformats.org/markup-compatibility/2006">
              <mc:Choice xmlns:v="urn:schemas-microsoft-com:vml" Requires="v">
                <p:oleObj name="Worksheet" r:id="rId2" imgW="12031942" imgH="8907719" progId="Excel.Sheet.12">
                  <p:embed/>
                </p:oleObj>
              </mc:Choice>
              <mc:Fallback>
                <p:oleObj name="Worksheet" r:id="rId2" imgW="12031942" imgH="8907719" progId="Excel.Sheet.12">
                  <p:embed/>
                  <p:pic>
                    <p:nvPicPr>
                      <p:cNvPr id="0" name=""/>
                      <p:cNvPicPr/>
                      <p:nvPr/>
                    </p:nvPicPr>
                    <p:blipFill>
                      <a:blip r:embed="rId3"/>
                      <a:stretch>
                        <a:fillRect/>
                      </a:stretch>
                    </p:blipFill>
                    <p:spPr>
                      <a:xfrm>
                        <a:off x="1827213" y="542925"/>
                        <a:ext cx="5487987" cy="4064000"/>
                      </a:xfrm>
                      <a:prstGeom prst="rect">
                        <a:avLst/>
                      </a:prstGeom>
                    </p:spPr>
                  </p:pic>
                </p:oleObj>
              </mc:Fallback>
            </mc:AlternateContent>
          </a:graphicData>
        </a:graphic>
      </p:graphicFrame>
    </p:spTree>
    <p:extLst>
      <p:ext uri="{BB962C8B-B14F-4D97-AF65-F5344CB8AC3E}">
        <p14:creationId xmlns:p14="http://schemas.microsoft.com/office/powerpoint/2010/main" val="174549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381029" y="751928"/>
            <a:ext cx="304558" cy="304558"/>
          </a:xfrm>
          <a:prstGeom prst="rect">
            <a:avLst/>
          </a:prstGeom>
        </p:spPr>
      </p:pic>
      <p:sp>
        <p:nvSpPr>
          <p:cNvPr id="5" name="object 5"/>
          <p:cNvSpPr txBox="1"/>
          <p:nvPr/>
        </p:nvSpPr>
        <p:spPr>
          <a:xfrm>
            <a:off x="485119" y="1216553"/>
            <a:ext cx="2400935" cy="289823"/>
          </a:xfrm>
          <a:prstGeom prst="rect">
            <a:avLst/>
          </a:prstGeom>
        </p:spPr>
        <p:txBody>
          <a:bodyPr vert="horz" wrap="square" lIns="0" tIns="12700" rIns="0" bIns="0" rtlCol="0">
            <a:spAutoFit/>
          </a:bodyPr>
          <a:lstStyle/>
          <a:p>
            <a:pPr marL="635" algn="ctr">
              <a:lnSpc>
                <a:spcPct val="100000"/>
              </a:lnSpc>
              <a:spcBef>
                <a:spcPts val="100"/>
              </a:spcBef>
            </a:pPr>
            <a:r>
              <a:rPr b="1" spc="-75" dirty="0">
                <a:solidFill>
                  <a:srgbClr val="0070C0"/>
                </a:solidFill>
                <a:latin typeface="+mn-lt"/>
                <a:cs typeface="Arial Black"/>
              </a:rPr>
              <a:t>Cleaning</a:t>
            </a:r>
            <a:r>
              <a:rPr b="1" spc="-50" dirty="0">
                <a:solidFill>
                  <a:srgbClr val="0070C0"/>
                </a:solidFill>
                <a:latin typeface="+mn-lt"/>
                <a:cs typeface="Arial Black"/>
              </a:rPr>
              <a:t> </a:t>
            </a:r>
            <a:r>
              <a:rPr b="1" spc="-10" dirty="0">
                <a:solidFill>
                  <a:srgbClr val="0070C0"/>
                </a:solidFill>
                <a:latin typeface="+mn-lt"/>
                <a:cs typeface="Arial Black"/>
              </a:rPr>
              <a:t>Process</a:t>
            </a:r>
            <a:endParaRPr b="1" dirty="0">
              <a:solidFill>
                <a:srgbClr val="0070C0"/>
              </a:solidFill>
              <a:latin typeface="+mn-lt"/>
              <a:cs typeface="Arial Black"/>
            </a:endParaRPr>
          </a:p>
        </p:txBody>
      </p:sp>
      <p:pic>
        <p:nvPicPr>
          <p:cNvPr id="6" name="object 6"/>
          <p:cNvPicPr/>
          <p:nvPr/>
        </p:nvPicPr>
        <p:blipFill>
          <a:blip r:embed="rId3" cstate="print"/>
          <a:stretch>
            <a:fillRect/>
          </a:stretch>
        </p:blipFill>
        <p:spPr>
          <a:xfrm>
            <a:off x="4419721" y="751928"/>
            <a:ext cx="304558" cy="304558"/>
          </a:xfrm>
          <a:prstGeom prst="rect">
            <a:avLst/>
          </a:prstGeom>
        </p:spPr>
      </p:pic>
      <p:pic>
        <p:nvPicPr>
          <p:cNvPr id="8" name="object 8"/>
          <p:cNvPicPr/>
          <p:nvPr/>
        </p:nvPicPr>
        <p:blipFill>
          <a:blip r:embed="rId4" cstate="print"/>
          <a:stretch>
            <a:fillRect/>
          </a:stretch>
        </p:blipFill>
        <p:spPr>
          <a:xfrm>
            <a:off x="7417568" y="751928"/>
            <a:ext cx="304558" cy="304558"/>
          </a:xfrm>
          <a:prstGeom prst="rect">
            <a:avLst/>
          </a:prstGeom>
        </p:spPr>
      </p:pic>
      <p:sp>
        <p:nvSpPr>
          <p:cNvPr id="10" name="object 2">
            <a:extLst>
              <a:ext uri="{FF2B5EF4-FFF2-40B4-BE49-F238E27FC236}">
                <a16:creationId xmlns:a16="http://schemas.microsoft.com/office/drawing/2014/main" id="{6E867CFF-B6F7-A3A6-1296-15A3907FAB70}"/>
              </a:ext>
            </a:extLst>
          </p:cNvPr>
          <p:cNvSpPr txBox="1">
            <a:spLocks/>
          </p:cNvSpPr>
          <p:nvPr/>
        </p:nvSpPr>
        <p:spPr>
          <a:xfrm>
            <a:off x="549275" y="136525"/>
            <a:ext cx="8045450" cy="443711"/>
          </a:xfrm>
          <a:prstGeom prst="rect">
            <a:avLst/>
          </a:prstGeom>
        </p:spPr>
        <p:txBody>
          <a:bodyPr vert="horz" wrap="square" lIns="0" tIns="12700" rIns="0" bIns="0" rtlCol="0">
            <a:spAutoFit/>
          </a:bodyPr>
          <a:lstStyle>
            <a:lvl1pPr>
              <a:defRPr sz="2200" b="0" i="0">
                <a:solidFill>
                  <a:srgbClr val="1F2628"/>
                </a:solidFill>
                <a:latin typeface="Trebuchet MS"/>
                <a:ea typeface="+mj-ea"/>
                <a:cs typeface="Trebuchet MS"/>
              </a:defRPr>
            </a:lvl1pPr>
          </a:lstStyle>
          <a:p>
            <a:pPr marL="12700" marR="5080" algn="ctr">
              <a:spcBef>
                <a:spcPts val="100"/>
              </a:spcBef>
            </a:pPr>
            <a:r>
              <a:rPr lang="en-US" sz="2800" b="1" spc="-85" dirty="0">
                <a:solidFill>
                  <a:schemeClr val="accent2"/>
                </a:solidFill>
                <a:latin typeface="+mj-lt"/>
                <a:cs typeface="Verdana"/>
              </a:rPr>
              <a:t>Data Pre-Processing</a:t>
            </a:r>
            <a:endParaRPr lang="en-US" sz="2800" b="1" dirty="0">
              <a:solidFill>
                <a:srgbClr val="00B050"/>
              </a:solidFill>
              <a:latin typeface="+mj-lt"/>
              <a:cs typeface="Verdana"/>
            </a:endParaRPr>
          </a:p>
        </p:txBody>
      </p:sp>
      <p:sp>
        <p:nvSpPr>
          <p:cNvPr id="13" name="TextBox 12">
            <a:extLst>
              <a:ext uri="{FF2B5EF4-FFF2-40B4-BE49-F238E27FC236}">
                <a16:creationId xmlns:a16="http://schemas.microsoft.com/office/drawing/2014/main" id="{49176CF6-34A0-F5CF-61AA-B72896A67300}"/>
              </a:ext>
            </a:extLst>
          </p:cNvPr>
          <p:cNvSpPr txBox="1"/>
          <p:nvPr/>
        </p:nvSpPr>
        <p:spPr>
          <a:xfrm>
            <a:off x="130728" y="1666443"/>
            <a:ext cx="3109715"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n-lt"/>
              </a:rPr>
              <a:t>We trimmed the data down and considered monthly data from Jan’2013 to Aug’2024</a:t>
            </a:r>
          </a:p>
          <a:p>
            <a:pPr marL="285750" indent="-285750">
              <a:buFont typeface="Arial" panose="020B0604020202020204" pitchFamily="34" charset="0"/>
              <a:buChar char="•"/>
            </a:pPr>
            <a:endParaRPr lang="en-US" sz="1400" dirty="0">
              <a:latin typeface="+mn-lt"/>
            </a:endParaRPr>
          </a:p>
          <a:p>
            <a:pPr marL="285750" indent="-285750">
              <a:buFont typeface="Arial" panose="020B0604020202020204" pitchFamily="34" charset="0"/>
              <a:buChar char="•"/>
            </a:pPr>
            <a:r>
              <a:rPr lang="en-US" sz="1400" dirty="0">
                <a:latin typeface="+mn-lt"/>
              </a:rPr>
              <a:t>Converted Daily Data to Monthly Data</a:t>
            </a:r>
          </a:p>
          <a:p>
            <a:pPr marL="285750" indent="-285750">
              <a:buFont typeface="Arial" panose="020B0604020202020204" pitchFamily="34" charset="0"/>
              <a:buChar char="•"/>
            </a:pPr>
            <a:endParaRPr lang="en-US" sz="1400" dirty="0">
              <a:latin typeface="+mn-lt"/>
            </a:endParaRPr>
          </a:p>
          <a:p>
            <a:pPr marL="285750" indent="-285750">
              <a:buFont typeface="Arial" panose="020B0604020202020204" pitchFamily="34" charset="0"/>
              <a:buChar char="•"/>
            </a:pPr>
            <a:r>
              <a:rPr lang="en-US" sz="1400" dirty="0">
                <a:latin typeface="+mn-lt"/>
              </a:rPr>
              <a:t>Null Value Check</a:t>
            </a:r>
          </a:p>
          <a:p>
            <a:pPr marL="285750" indent="-285750">
              <a:buFont typeface="Arial" panose="020B0604020202020204" pitchFamily="34" charset="0"/>
              <a:buChar char="•"/>
            </a:pPr>
            <a:endParaRPr lang="en-US" sz="1400" dirty="0">
              <a:latin typeface="+mn-lt"/>
            </a:endParaRPr>
          </a:p>
          <a:p>
            <a:pPr marL="285750" indent="-285750">
              <a:buFont typeface="Arial" panose="020B0604020202020204" pitchFamily="34" charset="0"/>
              <a:buChar char="•"/>
            </a:pPr>
            <a:r>
              <a:rPr lang="en-US" sz="1400" dirty="0">
                <a:solidFill>
                  <a:srgbClr val="FF0000"/>
                </a:solidFill>
                <a:latin typeface="+mn-lt"/>
              </a:rPr>
              <a:t>Covid</a:t>
            </a:r>
            <a:r>
              <a:rPr lang="en-US" sz="1400" dirty="0">
                <a:latin typeface="+mn-lt"/>
              </a:rPr>
              <a:t>: 20</a:t>
            </a:r>
            <a:r>
              <a:rPr lang="en-US" sz="1400" baseline="30000" dirty="0">
                <a:latin typeface="+mn-lt"/>
              </a:rPr>
              <a:t>th</a:t>
            </a:r>
            <a:r>
              <a:rPr lang="en-US" sz="1400" dirty="0">
                <a:latin typeface="+mn-lt"/>
              </a:rPr>
              <a:t> Jan’20 – 11</a:t>
            </a:r>
            <a:r>
              <a:rPr lang="en-US" sz="1400" baseline="30000" dirty="0">
                <a:latin typeface="+mn-lt"/>
              </a:rPr>
              <a:t>th</a:t>
            </a:r>
            <a:r>
              <a:rPr lang="en-US" sz="1400" dirty="0">
                <a:latin typeface="+mn-lt"/>
              </a:rPr>
              <a:t> May’23</a:t>
            </a:r>
          </a:p>
          <a:p>
            <a:pPr marL="285750" indent="-285750">
              <a:buFont typeface="Arial" panose="020B0604020202020204" pitchFamily="34" charset="0"/>
              <a:buChar char="•"/>
            </a:pPr>
            <a:r>
              <a:rPr lang="en-US" sz="1400" dirty="0">
                <a:solidFill>
                  <a:srgbClr val="FF0000"/>
                </a:solidFill>
                <a:latin typeface="+mn-lt"/>
              </a:rPr>
              <a:t>War</a:t>
            </a:r>
            <a:r>
              <a:rPr lang="en-US" sz="1400" dirty="0">
                <a:latin typeface="+mn-lt"/>
              </a:rPr>
              <a:t>: February’2022</a:t>
            </a:r>
          </a:p>
          <a:p>
            <a:endParaRPr lang="en-US" sz="1400" dirty="0">
              <a:latin typeface="+mn-lt"/>
            </a:endParaRPr>
          </a:p>
          <a:p>
            <a:pPr marL="285750" indent="-285750">
              <a:buFont typeface="Arial" panose="020B0604020202020204" pitchFamily="34" charset="0"/>
              <a:buChar char="•"/>
            </a:pPr>
            <a:r>
              <a:rPr lang="en-US" sz="1400" dirty="0">
                <a:latin typeface="+mn-lt"/>
              </a:rPr>
              <a:t>Consolidated Dataset </a:t>
            </a:r>
          </a:p>
        </p:txBody>
      </p:sp>
      <p:sp>
        <p:nvSpPr>
          <p:cNvPr id="14" name="object 5">
            <a:extLst>
              <a:ext uri="{FF2B5EF4-FFF2-40B4-BE49-F238E27FC236}">
                <a16:creationId xmlns:a16="http://schemas.microsoft.com/office/drawing/2014/main" id="{3D99E5C8-3BFD-289C-CC92-AA48CD8FA0C1}"/>
              </a:ext>
            </a:extLst>
          </p:cNvPr>
          <p:cNvSpPr txBox="1"/>
          <p:nvPr/>
        </p:nvSpPr>
        <p:spPr>
          <a:xfrm>
            <a:off x="3219253" y="1228178"/>
            <a:ext cx="2400935" cy="289823"/>
          </a:xfrm>
          <a:prstGeom prst="rect">
            <a:avLst/>
          </a:prstGeom>
        </p:spPr>
        <p:txBody>
          <a:bodyPr vert="horz" wrap="square" lIns="0" tIns="12700" rIns="0" bIns="0" rtlCol="0">
            <a:spAutoFit/>
          </a:bodyPr>
          <a:lstStyle/>
          <a:p>
            <a:pPr marL="635" algn="ctr">
              <a:lnSpc>
                <a:spcPct val="100000"/>
              </a:lnSpc>
              <a:spcBef>
                <a:spcPts val="100"/>
              </a:spcBef>
            </a:pPr>
            <a:r>
              <a:rPr lang="en-US" b="1" spc="-75" dirty="0">
                <a:solidFill>
                  <a:srgbClr val="0070C0"/>
                </a:solidFill>
                <a:latin typeface="+mn-lt"/>
                <a:cs typeface="Arial Black"/>
              </a:rPr>
              <a:t>Ensuring Stationarity</a:t>
            </a:r>
            <a:endParaRPr b="1" dirty="0">
              <a:solidFill>
                <a:srgbClr val="0070C0"/>
              </a:solidFill>
              <a:latin typeface="+mn-lt"/>
              <a:cs typeface="Arial Black"/>
            </a:endParaRPr>
          </a:p>
        </p:txBody>
      </p:sp>
      <p:sp>
        <p:nvSpPr>
          <p:cNvPr id="15" name="TextBox 14">
            <a:extLst>
              <a:ext uri="{FF2B5EF4-FFF2-40B4-BE49-F238E27FC236}">
                <a16:creationId xmlns:a16="http://schemas.microsoft.com/office/drawing/2014/main" id="{D9A7C633-01BC-D82C-0C11-B30B0F620658}"/>
              </a:ext>
            </a:extLst>
          </p:cNvPr>
          <p:cNvSpPr txBox="1"/>
          <p:nvPr/>
        </p:nvSpPr>
        <p:spPr>
          <a:xfrm>
            <a:off x="3331514" y="1584325"/>
            <a:ext cx="2318029"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n-lt"/>
              </a:rPr>
              <a:t>Augmented Dickey Fuller Test </a:t>
            </a:r>
            <a:r>
              <a:rPr lang="en-US" sz="1400" dirty="0">
                <a:solidFill>
                  <a:srgbClr val="00B050"/>
                </a:solidFill>
                <a:latin typeface="+mn-lt"/>
              </a:rPr>
              <a:t>(ADF Test)</a:t>
            </a:r>
          </a:p>
          <a:p>
            <a:pPr marL="285750" indent="-285750">
              <a:buFont typeface="Arial" panose="020B0604020202020204" pitchFamily="34" charset="0"/>
              <a:buChar char="•"/>
            </a:pPr>
            <a:endParaRPr lang="en-US" sz="1400" dirty="0">
              <a:latin typeface="+mn-lt"/>
            </a:endParaRPr>
          </a:p>
          <a:p>
            <a:pPr marL="285750" indent="-285750">
              <a:buFont typeface="Arial" panose="020B0604020202020204" pitchFamily="34" charset="0"/>
              <a:buChar char="•"/>
            </a:pPr>
            <a:r>
              <a:rPr lang="en-US" sz="1400" b="0" i="0" dirty="0">
                <a:solidFill>
                  <a:schemeClr val="tx1"/>
                </a:solidFill>
                <a:effectLst/>
                <a:latin typeface="Google Sans"/>
              </a:rPr>
              <a:t>Kwiatkowski-Phillips-Schmidt-Shin test </a:t>
            </a:r>
            <a:r>
              <a:rPr lang="en-US" sz="1400" dirty="0">
                <a:solidFill>
                  <a:srgbClr val="00B050"/>
                </a:solidFill>
                <a:latin typeface="+mn-lt"/>
              </a:rPr>
              <a:t>(KPSS Test)</a:t>
            </a:r>
          </a:p>
          <a:p>
            <a:pPr marL="285750" indent="-285750">
              <a:buFont typeface="Arial" panose="020B0604020202020204" pitchFamily="34" charset="0"/>
              <a:buChar char="•"/>
            </a:pPr>
            <a:endParaRPr lang="en-US" sz="1400" dirty="0">
              <a:latin typeface="+mn-lt"/>
            </a:endParaRPr>
          </a:p>
          <a:p>
            <a:pPr marL="285750" indent="-285750">
              <a:buFont typeface="Arial" panose="020B0604020202020204" pitchFamily="34" charset="0"/>
              <a:buChar char="•"/>
            </a:pPr>
            <a:r>
              <a:rPr lang="en-US" sz="1400" dirty="0">
                <a:latin typeface="+mn-lt"/>
              </a:rPr>
              <a:t>1</a:t>
            </a:r>
            <a:r>
              <a:rPr lang="en-US" sz="1400" baseline="30000" dirty="0">
                <a:latin typeface="+mn-lt"/>
              </a:rPr>
              <a:t>st</a:t>
            </a:r>
            <a:r>
              <a:rPr lang="en-US" sz="1400" dirty="0">
                <a:latin typeface="+mn-lt"/>
              </a:rPr>
              <a:t> and 2</a:t>
            </a:r>
            <a:r>
              <a:rPr lang="en-US" sz="1400" baseline="30000" dirty="0">
                <a:latin typeface="+mn-lt"/>
              </a:rPr>
              <a:t>nd</a:t>
            </a:r>
            <a:r>
              <a:rPr lang="en-US" sz="1400" dirty="0">
                <a:latin typeface="+mn-lt"/>
              </a:rPr>
              <a:t> Differencing to make the series Stationary </a:t>
            </a:r>
          </a:p>
        </p:txBody>
      </p:sp>
      <p:sp>
        <p:nvSpPr>
          <p:cNvPr id="16" name="object 5">
            <a:extLst>
              <a:ext uri="{FF2B5EF4-FFF2-40B4-BE49-F238E27FC236}">
                <a16:creationId xmlns:a16="http://schemas.microsoft.com/office/drawing/2014/main" id="{5F033A9A-A997-8784-1FA2-E691B5433E6C}"/>
              </a:ext>
            </a:extLst>
          </p:cNvPr>
          <p:cNvSpPr txBox="1"/>
          <p:nvPr/>
        </p:nvSpPr>
        <p:spPr>
          <a:xfrm>
            <a:off x="6521658" y="1228178"/>
            <a:ext cx="2400935" cy="289823"/>
          </a:xfrm>
          <a:prstGeom prst="rect">
            <a:avLst/>
          </a:prstGeom>
        </p:spPr>
        <p:txBody>
          <a:bodyPr vert="horz" wrap="square" lIns="0" tIns="12700" rIns="0" bIns="0" rtlCol="0">
            <a:spAutoFit/>
          </a:bodyPr>
          <a:lstStyle/>
          <a:p>
            <a:pPr marL="635" algn="ctr">
              <a:lnSpc>
                <a:spcPct val="100000"/>
              </a:lnSpc>
              <a:spcBef>
                <a:spcPts val="100"/>
              </a:spcBef>
            </a:pPr>
            <a:r>
              <a:rPr lang="en-US" b="1" spc="-75" dirty="0">
                <a:solidFill>
                  <a:srgbClr val="0070C0"/>
                </a:solidFill>
                <a:latin typeface="+mn-lt"/>
                <a:cs typeface="Arial Black"/>
              </a:rPr>
              <a:t>Tools Used</a:t>
            </a:r>
            <a:endParaRPr b="1" dirty="0">
              <a:solidFill>
                <a:srgbClr val="0070C0"/>
              </a:solidFill>
              <a:latin typeface="+mn-lt"/>
              <a:cs typeface="Arial Black"/>
            </a:endParaRPr>
          </a:p>
        </p:txBody>
      </p:sp>
      <p:sp>
        <p:nvSpPr>
          <p:cNvPr id="17" name="TextBox 16">
            <a:extLst>
              <a:ext uri="{FF2B5EF4-FFF2-40B4-BE49-F238E27FC236}">
                <a16:creationId xmlns:a16="http://schemas.microsoft.com/office/drawing/2014/main" id="{D61ADF71-8335-1E3A-0FDD-45048C4058AB}"/>
              </a:ext>
            </a:extLst>
          </p:cNvPr>
          <p:cNvSpPr txBox="1"/>
          <p:nvPr/>
        </p:nvSpPr>
        <p:spPr>
          <a:xfrm>
            <a:off x="6410832" y="1584325"/>
            <a:ext cx="231802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mn-lt"/>
              </a:rPr>
              <a:t>Python</a:t>
            </a:r>
          </a:p>
          <a:p>
            <a:pPr lvl="3"/>
            <a:r>
              <a:rPr lang="en-US" sz="1400" dirty="0">
                <a:latin typeface="+mn-lt"/>
              </a:rPr>
              <a:t>	Pandas</a:t>
            </a:r>
          </a:p>
          <a:p>
            <a:pPr lvl="3"/>
            <a:r>
              <a:rPr lang="en-US" sz="1400" dirty="0">
                <a:latin typeface="+mn-lt"/>
              </a:rPr>
              <a:t>	Matplotlib</a:t>
            </a:r>
          </a:p>
          <a:p>
            <a:pPr lvl="3"/>
            <a:r>
              <a:rPr lang="en-US" sz="1400" dirty="0">
                <a:latin typeface="+mn-lt"/>
              </a:rPr>
              <a:t>	Seaborn</a:t>
            </a:r>
          </a:p>
          <a:p>
            <a:pPr lvl="3"/>
            <a:r>
              <a:rPr lang="en-US" sz="1400" dirty="0">
                <a:latin typeface="+mn-lt"/>
              </a:rPr>
              <a:t>	</a:t>
            </a:r>
            <a:r>
              <a:rPr lang="en-US" sz="1400" dirty="0" err="1">
                <a:latin typeface="+mn-lt"/>
              </a:rPr>
              <a:t>Statsmodel</a:t>
            </a:r>
            <a:endParaRPr lang="en-US" sz="1400" dirty="0">
              <a:latin typeface="+mn-lt"/>
            </a:endParaRPr>
          </a:p>
          <a:p>
            <a:pPr lvl="3"/>
            <a:r>
              <a:rPr lang="en-US" sz="1400" dirty="0">
                <a:latin typeface="+mn-lt"/>
              </a:rPr>
              <a:t>	Pickle</a:t>
            </a:r>
          </a:p>
          <a:p>
            <a:pPr marL="285750" indent="-285750">
              <a:buFont typeface="Arial" panose="020B0604020202020204" pitchFamily="34" charset="0"/>
              <a:buChar char="•"/>
            </a:pPr>
            <a:endParaRPr lang="en-US" sz="1400" dirty="0">
              <a:latin typeface="+mn-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878</TotalTime>
  <Words>1470</Words>
  <Application>Microsoft Office PowerPoint</Application>
  <PresentationFormat>Custom</PresentationFormat>
  <Paragraphs>156</Paragraphs>
  <Slides>22</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5" baseType="lpstr">
      <vt:lpstr>Aptos Display</vt:lpstr>
      <vt:lpstr>Arial</vt:lpstr>
      <vt:lpstr>Arial Black</vt:lpstr>
      <vt:lpstr>Arial MT</vt:lpstr>
      <vt:lpstr>Calibri</vt:lpstr>
      <vt:lpstr>Google Sans</vt:lpstr>
      <vt:lpstr>Lucida Sans Unicode</vt:lpstr>
      <vt:lpstr>Tahoma</vt:lpstr>
      <vt:lpstr>Times New Roman</vt:lpstr>
      <vt:lpstr>Trebuchet MS</vt:lpstr>
      <vt:lpstr>Verdana</vt:lpstr>
      <vt:lpstr>Office Theme</vt:lpstr>
      <vt:lpstr>Worksheet</vt:lpstr>
      <vt:lpstr>BUAN 6312 - Applied Econometrics and Time Series Analysis </vt:lpstr>
      <vt:lpstr>Research Project Topic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 : Important Highlights</vt:lpstr>
      <vt:lpstr>PowerPoint Presentation</vt:lpstr>
      <vt:lpstr>PowerPoint Presentation</vt:lpstr>
      <vt:lpstr>PowerPoint Presentation</vt:lpstr>
      <vt:lpstr>Exploratory Data Analysis : Important Highlights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Anmol Dwivedi</cp:lastModifiedBy>
  <cp:revision>6</cp:revision>
  <dcterms:created xsi:type="dcterms:W3CDTF">2024-11-20T22:34:28Z</dcterms:created>
  <dcterms:modified xsi:type="dcterms:W3CDTF">2024-11-21T23:00:38Z</dcterms:modified>
</cp:coreProperties>
</file>